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Garamond"/>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aramond-bold.fntdata"/><Relationship Id="rId25" Type="http://schemas.openxmlformats.org/officeDocument/2006/relationships/font" Target="fonts/Garamond-regular.fntdata"/><Relationship Id="rId28" Type="http://schemas.openxmlformats.org/officeDocument/2006/relationships/font" Target="fonts/Garamond-boldItalic.fntdata"/><Relationship Id="rId27" Type="http://schemas.openxmlformats.org/officeDocument/2006/relationships/font" Target="fonts/Garamon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45a43dab1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45a43dab1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45a43dab1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45a43dab1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45a43dab1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45a43dab1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45a43dab1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45a43dab1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45a43dab1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45a43dab1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45a43dab1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45a43dab1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5a43dab1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45a43dab1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45a43dab1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45a43dab1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ac060cb9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ac060cb9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ac060cb96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eac060cb96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eac060cb96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eac060cb96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eac060cb96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eac060cb9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Handbook used as a resource throughout the year.  Contains much of the same content seen in our district P&amp;P, coach, and student handbook.  Overview of AIA Rules of </a:t>
            </a:r>
            <a:r>
              <a:rPr lang="en"/>
              <a:t>Eligibility and NHS Policies</a:t>
            </a:r>
            <a:r>
              <a:rPr lang="en"/>
              <a:t>.  Our purpose is to develop students into better </a:t>
            </a:r>
            <a:r>
              <a:rPr lang="en"/>
              <a:t>citizens</a:t>
            </a:r>
            <a:r>
              <a:rPr lang="en"/>
              <a:t> beyond high school.  Students learn the values of discipline, </a:t>
            </a:r>
            <a:r>
              <a:rPr lang="en"/>
              <a:t>performing</a:t>
            </a:r>
            <a:r>
              <a:rPr lang="en"/>
              <a:t> under stress, sportsmanship, how to be a leader, confidence, physical and mental well-being.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3bc9492a5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3bc9492a5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ac060cb96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eac060cb96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5a43dab1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45a43dab1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3bc9492a5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3bc9492a5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45a43dab1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45a43dab1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45a43dab1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45a43dab1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75090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mailto:kgoettel@nusd.k12.az.u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nusd.k12.az.us/Page/22#calendar13/20230814/mont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ofavela.jr@nusd.k12.az.us" TargetMode="External"/><Relationship Id="rId4" Type="http://schemas.openxmlformats.org/officeDocument/2006/relationships/hyperlink" Target="mailto:hnavarro@nusd.k12.az.us" TargetMode="External"/><Relationship Id="rId5" Type="http://schemas.openxmlformats.org/officeDocument/2006/relationships/hyperlink" Target="mailto:skumar@nusd.k12.az.us" TargetMode="External"/><Relationship Id="rId6" Type="http://schemas.openxmlformats.org/officeDocument/2006/relationships/hyperlink" Target="mailto:jmada@nusd.k12.az.us" TargetMode="External"/><Relationship Id="rId7" Type="http://schemas.openxmlformats.org/officeDocument/2006/relationships/hyperlink" Target="mailto:leofederico2@nusd.k12.az.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 name="Shape 53"/>
        <p:cNvGrpSpPr/>
        <p:nvPr/>
      </p:nvGrpSpPr>
      <p:grpSpPr>
        <a:xfrm>
          <a:off x="0" y="0"/>
          <a:ext cx="0" cy="0"/>
          <a:chOff x="0" y="0"/>
          <a:chExt cx="0" cy="0"/>
        </a:xfrm>
      </p:grpSpPr>
      <p:sp>
        <p:nvSpPr>
          <p:cNvPr id="54" name="Google Shape;54;p13"/>
          <p:cNvSpPr txBox="1"/>
          <p:nvPr/>
        </p:nvSpPr>
        <p:spPr>
          <a:xfrm>
            <a:off x="2362150" y="2370200"/>
            <a:ext cx="464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highlight>
                <a:schemeClr val="lt1"/>
              </a:highlight>
            </a:endParaRPr>
          </a:p>
        </p:txBody>
      </p:sp>
      <p:pic>
        <p:nvPicPr>
          <p:cNvPr id="55" name="Google Shape;55;p13"/>
          <p:cNvPicPr preferRelativeResize="0"/>
          <p:nvPr/>
        </p:nvPicPr>
        <p:blipFill>
          <a:blip r:embed="rId3">
            <a:alphaModFix/>
          </a:blip>
          <a:stretch>
            <a:fillRect/>
          </a:stretch>
        </p:blipFill>
        <p:spPr>
          <a:xfrm>
            <a:off x="140566" y="142579"/>
            <a:ext cx="2642882" cy="3419223"/>
          </a:xfrm>
          <a:prstGeom prst="rect">
            <a:avLst/>
          </a:prstGeom>
          <a:noFill/>
          <a:ln>
            <a:noFill/>
          </a:ln>
        </p:spPr>
      </p:pic>
      <p:sp>
        <p:nvSpPr>
          <p:cNvPr id="56" name="Google Shape;56;p13"/>
          <p:cNvSpPr txBox="1"/>
          <p:nvPr/>
        </p:nvSpPr>
        <p:spPr>
          <a:xfrm>
            <a:off x="2726400" y="956175"/>
            <a:ext cx="57576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0">
                <a:latin typeface="Garamond"/>
                <a:ea typeface="Garamond"/>
                <a:cs typeface="Garamond"/>
                <a:sym typeface="Garamond"/>
              </a:rPr>
              <a:t>Nogales Apaches</a:t>
            </a:r>
            <a:endParaRPr b="1" sz="4000">
              <a:latin typeface="Garamond"/>
              <a:ea typeface="Garamond"/>
              <a:cs typeface="Garamond"/>
              <a:sym typeface="Garamond"/>
            </a:endParaRPr>
          </a:p>
          <a:p>
            <a:pPr indent="0" lvl="0" marL="0" rtl="0" algn="ctr">
              <a:spcBef>
                <a:spcPts val="0"/>
              </a:spcBef>
              <a:spcAft>
                <a:spcPts val="0"/>
              </a:spcAft>
              <a:buNone/>
            </a:pPr>
            <a:r>
              <a:rPr b="1" lang="en" sz="4000">
                <a:latin typeface="Garamond"/>
                <a:ea typeface="Garamond"/>
                <a:cs typeface="Garamond"/>
                <a:sym typeface="Garamond"/>
              </a:rPr>
              <a:t>23-24 Spring Sports Parent Meeting</a:t>
            </a:r>
            <a:endParaRPr b="1" sz="4000">
              <a:latin typeface="Garamond"/>
              <a:ea typeface="Garamond"/>
              <a:cs typeface="Garamond"/>
              <a:sym typeface="Garamond"/>
            </a:endParaRPr>
          </a:p>
        </p:txBody>
      </p:sp>
      <p:sp>
        <p:nvSpPr>
          <p:cNvPr id="57" name="Google Shape;57;p13"/>
          <p:cNvSpPr txBox="1"/>
          <p:nvPr/>
        </p:nvSpPr>
        <p:spPr>
          <a:xfrm>
            <a:off x="1182900" y="3561800"/>
            <a:ext cx="6778200" cy="150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lt1"/>
                </a:solidFill>
                <a:highlight>
                  <a:schemeClr val="dk1"/>
                </a:highlight>
                <a:latin typeface="Garamond"/>
                <a:ea typeface="Garamond"/>
                <a:cs typeface="Garamond"/>
                <a:sym typeface="Garamond"/>
              </a:rPr>
              <a:t>By working as a team within a positive environment, all students will be successful, responsible, culturally appreciative critical thinkers</a:t>
            </a:r>
            <a:endParaRPr sz="1100">
              <a:solidFill>
                <a:schemeClr val="lt1"/>
              </a:solidFill>
              <a:highlight>
                <a:schemeClr val="dk1"/>
              </a:highlight>
              <a:latin typeface="Garamond"/>
              <a:ea typeface="Garamond"/>
              <a:cs typeface="Garamond"/>
              <a:sym typeface="Garamond"/>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ctrTitle"/>
          </p:nvPr>
        </p:nvSpPr>
        <p:spPr>
          <a:xfrm>
            <a:off x="311708" y="-8201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latin typeface="Times New Roman"/>
                <a:ea typeface="Times New Roman"/>
                <a:cs typeface="Times New Roman"/>
                <a:sym typeface="Times New Roman"/>
              </a:rPr>
              <a:t>Departure Times</a:t>
            </a:r>
            <a:endParaRPr sz="4800">
              <a:latin typeface="Times New Roman"/>
              <a:ea typeface="Times New Roman"/>
              <a:cs typeface="Times New Roman"/>
              <a:sym typeface="Times New Roman"/>
            </a:endParaRPr>
          </a:p>
        </p:txBody>
      </p:sp>
      <p:sp>
        <p:nvSpPr>
          <p:cNvPr id="110" name="Google Shape;110;p22"/>
          <p:cNvSpPr txBox="1"/>
          <p:nvPr>
            <p:ph idx="1" type="subTitle"/>
          </p:nvPr>
        </p:nvSpPr>
        <p:spPr>
          <a:xfrm>
            <a:off x="311700" y="1352175"/>
            <a:ext cx="8520600" cy="2922900"/>
          </a:xfrm>
          <a:prstGeom prst="rect">
            <a:avLst/>
          </a:prstGeom>
        </p:spPr>
        <p:txBody>
          <a:bodyPr anchorCtr="0" anchor="t" bIns="91425" lIns="91425" spcFirstLastPara="1" rIns="91425" wrap="square" tIns="91425">
            <a:normAutofit/>
          </a:bodyPr>
          <a:lstStyle/>
          <a:p>
            <a:pPr indent="-400050" lvl="0" marL="4572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All teams depart Nogales High School at 1:00 PM, EXCEPT for…</a:t>
            </a:r>
            <a:endParaRPr sz="2700">
              <a:solidFill>
                <a:schemeClr val="dk1"/>
              </a:solidFill>
              <a:latin typeface="Times New Roman"/>
              <a:ea typeface="Times New Roman"/>
              <a:cs typeface="Times New Roman"/>
              <a:sym typeface="Times New Roman"/>
            </a:endParaRPr>
          </a:p>
          <a:p>
            <a:pPr indent="-400050" lvl="1" marL="9144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Tournament play</a:t>
            </a:r>
            <a:endParaRPr sz="2700">
              <a:solidFill>
                <a:schemeClr val="dk1"/>
              </a:solidFill>
              <a:latin typeface="Times New Roman"/>
              <a:ea typeface="Times New Roman"/>
              <a:cs typeface="Times New Roman"/>
              <a:sym typeface="Times New Roman"/>
            </a:endParaRPr>
          </a:p>
          <a:p>
            <a:pPr indent="-400050" lvl="1" marL="9144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Competitions beyond the Tucson area (Douglas, Marana, Casa Grande, PHX)</a:t>
            </a:r>
            <a:endParaRPr sz="27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ctrTitle"/>
          </p:nvPr>
        </p:nvSpPr>
        <p:spPr>
          <a:xfrm>
            <a:off x="311708" y="-789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latin typeface="Times New Roman"/>
                <a:ea typeface="Times New Roman"/>
                <a:cs typeface="Times New Roman"/>
                <a:sym typeface="Times New Roman"/>
              </a:rPr>
              <a:t>Communication to expect from Coaches</a:t>
            </a:r>
            <a:endParaRPr sz="4800">
              <a:latin typeface="Times New Roman"/>
              <a:ea typeface="Times New Roman"/>
              <a:cs typeface="Times New Roman"/>
              <a:sym typeface="Times New Roman"/>
            </a:endParaRPr>
          </a:p>
        </p:txBody>
      </p:sp>
      <p:sp>
        <p:nvSpPr>
          <p:cNvPr id="116" name="Google Shape;116;p23"/>
          <p:cNvSpPr txBox="1"/>
          <p:nvPr>
            <p:ph idx="1" type="subTitle"/>
          </p:nvPr>
        </p:nvSpPr>
        <p:spPr>
          <a:xfrm>
            <a:off x="311700" y="2033500"/>
            <a:ext cx="8520600" cy="2234400"/>
          </a:xfrm>
          <a:prstGeom prst="rect">
            <a:avLst/>
          </a:prstGeom>
        </p:spPr>
        <p:txBody>
          <a:bodyPr anchorCtr="0" anchor="t" bIns="91425" lIns="91425" spcFirstLastPara="1" rIns="91425" wrap="square" tIns="91425">
            <a:normAutofit/>
          </a:bodyPr>
          <a:lstStyle/>
          <a:p>
            <a:pPr indent="-358775" lvl="0" marL="457200" rtl="0" algn="l">
              <a:spcBef>
                <a:spcPts val="0"/>
              </a:spcBef>
              <a:spcAft>
                <a:spcPts val="0"/>
              </a:spcAft>
              <a:buClr>
                <a:schemeClr val="dk1"/>
              </a:buClr>
              <a:buSzPts val="2050"/>
              <a:buFont typeface="Times New Roman"/>
              <a:buChar char="●"/>
            </a:pPr>
            <a:r>
              <a:rPr lang="en" sz="3000">
                <a:solidFill>
                  <a:schemeClr val="dk1"/>
                </a:solidFill>
                <a:latin typeface="Times New Roman"/>
                <a:ea typeface="Times New Roman"/>
                <a:cs typeface="Times New Roman"/>
                <a:sym typeface="Times New Roman"/>
              </a:rPr>
              <a:t>Philosophy and </a:t>
            </a:r>
            <a:r>
              <a:rPr lang="en" sz="3000">
                <a:solidFill>
                  <a:schemeClr val="dk1"/>
                </a:solidFill>
                <a:latin typeface="Times New Roman"/>
                <a:ea typeface="Times New Roman"/>
                <a:cs typeface="Times New Roman"/>
                <a:sym typeface="Times New Roman"/>
              </a:rPr>
              <a:t>expectations</a:t>
            </a:r>
            <a:endParaRPr sz="3000">
              <a:solidFill>
                <a:schemeClr val="dk1"/>
              </a:solidFill>
              <a:latin typeface="Times New Roman"/>
              <a:ea typeface="Times New Roman"/>
              <a:cs typeface="Times New Roman"/>
              <a:sym typeface="Times New Roman"/>
            </a:endParaRPr>
          </a:p>
          <a:p>
            <a:pPr indent="-358775" lvl="0" marL="457200" rtl="0" algn="l">
              <a:spcBef>
                <a:spcPts val="0"/>
              </a:spcBef>
              <a:spcAft>
                <a:spcPts val="0"/>
              </a:spcAft>
              <a:buClr>
                <a:schemeClr val="dk1"/>
              </a:buClr>
              <a:buSzPts val="2050"/>
              <a:buFont typeface="Times New Roman"/>
              <a:buChar char="●"/>
            </a:pPr>
            <a:r>
              <a:rPr lang="en" sz="3000">
                <a:solidFill>
                  <a:schemeClr val="dk1"/>
                </a:solidFill>
                <a:latin typeface="Times New Roman"/>
                <a:ea typeface="Times New Roman"/>
                <a:cs typeface="Times New Roman"/>
                <a:sym typeface="Times New Roman"/>
              </a:rPr>
              <a:t>Team requirements, i.e. equipment, practice/games times</a:t>
            </a:r>
            <a:endParaRPr sz="3000">
              <a:solidFill>
                <a:schemeClr val="dk1"/>
              </a:solidFill>
              <a:latin typeface="Times New Roman"/>
              <a:ea typeface="Times New Roman"/>
              <a:cs typeface="Times New Roman"/>
              <a:sym typeface="Times New Roman"/>
            </a:endParaRPr>
          </a:p>
          <a:p>
            <a:pPr indent="-358775" lvl="0" marL="457200" rtl="0" algn="l">
              <a:spcBef>
                <a:spcPts val="0"/>
              </a:spcBef>
              <a:spcAft>
                <a:spcPts val="0"/>
              </a:spcAft>
              <a:buClr>
                <a:schemeClr val="dk1"/>
              </a:buClr>
              <a:buSzPts val="2050"/>
              <a:buFont typeface="Times New Roman"/>
              <a:buChar char="●"/>
            </a:pPr>
            <a:r>
              <a:rPr lang="en" sz="3000">
                <a:solidFill>
                  <a:schemeClr val="dk1"/>
                </a:solidFill>
                <a:latin typeface="Times New Roman"/>
                <a:ea typeface="Times New Roman"/>
                <a:cs typeface="Times New Roman"/>
                <a:sym typeface="Times New Roman"/>
              </a:rPr>
              <a:t>Discipline that results in denial of participation</a:t>
            </a:r>
            <a:endParaRPr sz="30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ctrTitle"/>
          </p:nvPr>
        </p:nvSpPr>
        <p:spPr>
          <a:xfrm>
            <a:off x="311708" y="-789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latin typeface="Times New Roman"/>
                <a:ea typeface="Times New Roman"/>
                <a:cs typeface="Times New Roman"/>
                <a:sym typeface="Times New Roman"/>
              </a:rPr>
              <a:t>Communication coaches expect from parents AND students</a:t>
            </a:r>
            <a:endParaRPr sz="4800">
              <a:latin typeface="Times New Roman"/>
              <a:ea typeface="Times New Roman"/>
              <a:cs typeface="Times New Roman"/>
              <a:sym typeface="Times New Roman"/>
            </a:endParaRPr>
          </a:p>
        </p:txBody>
      </p:sp>
      <p:sp>
        <p:nvSpPr>
          <p:cNvPr id="122" name="Google Shape;122;p24"/>
          <p:cNvSpPr txBox="1"/>
          <p:nvPr>
            <p:ph idx="1" type="subTitle"/>
          </p:nvPr>
        </p:nvSpPr>
        <p:spPr>
          <a:xfrm>
            <a:off x="311700" y="2033500"/>
            <a:ext cx="8520600" cy="2234400"/>
          </a:xfrm>
          <a:prstGeom prst="rect">
            <a:avLst/>
          </a:prstGeom>
        </p:spPr>
        <p:txBody>
          <a:bodyPr anchorCtr="0" anchor="t" bIns="91425" lIns="91425" spcFirstLastPara="1" rIns="91425" wrap="square" tIns="91425">
            <a:normAutofit/>
          </a:bodyPr>
          <a:lstStyle/>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Concerns expressed directly to the coach</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Notification of any schedule conflict well in advance</a:t>
            </a:r>
            <a:endParaRPr sz="30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ctrTitle"/>
          </p:nvPr>
        </p:nvSpPr>
        <p:spPr>
          <a:xfrm>
            <a:off x="311708" y="-789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latin typeface="Times New Roman"/>
                <a:ea typeface="Times New Roman"/>
                <a:cs typeface="Times New Roman"/>
                <a:sym typeface="Times New Roman"/>
              </a:rPr>
              <a:t>Appropriate concerns to discuss with coaches</a:t>
            </a:r>
            <a:endParaRPr sz="4800">
              <a:latin typeface="Times New Roman"/>
              <a:ea typeface="Times New Roman"/>
              <a:cs typeface="Times New Roman"/>
              <a:sym typeface="Times New Roman"/>
            </a:endParaRPr>
          </a:p>
        </p:txBody>
      </p:sp>
      <p:sp>
        <p:nvSpPr>
          <p:cNvPr id="128" name="Google Shape;128;p25"/>
          <p:cNvSpPr txBox="1"/>
          <p:nvPr>
            <p:ph idx="1" type="subTitle"/>
          </p:nvPr>
        </p:nvSpPr>
        <p:spPr>
          <a:xfrm>
            <a:off x="311700" y="2033500"/>
            <a:ext cx="8520600" cy="2234400"/>
          </a:xfrm>
          <a:prstGeom prst="rect">
            <a:avLst/>
          </a:prstGeom>
        </p:spPr>
        <p:txBody>
          <a:bodyPr anchorCtr="0" anchor="t" bIns="91425" lIns="91425" spcFirstLastPara="1" rIns="91425" wrap="square" tIns="91425">
            <a:normAutofit/>
          </a:bodyPr>
          <a:lstStyle/>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Treatment of your child, mentally and physically</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Ways to help your child improve</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Concerns about your child’s behavior</a:t>
            </a:r>
            <a:endParaRPr sz="30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txBox="1"/>
          <p:nvPr>
            <p:ph type="ctrTitle"/>
          </p:nvPr>
        </p:nvSpPr>
        <p:spPr>
          <a:xfrm>
            <a:off x="311708" y="-789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latin typeface="Times New Roman"/>
                <a:ea typeface="Times New Roman"/>
                <a:cs typeface="Times New Roman"/>
                <a:sym typeface="Times New Roman"/>
              </a:rPr>
              <a:t>Issues NOT appropriate to discuss with coaches</a:t>
            </a:r>
            <a:endParaRPr sz="4800">
              <a:latin typeface="Times New Roman"/>
              <a:ea typeface="Times New Roman"/>
              <a:cs typeface="Times New Roman"/>
              <a:sym typeface="Times New Roman"/>
            </a:endParaRPr>
          </a:p>
        </p:txBody>
      </p:sp>
      <p:sp>
        <p:nvSpPr>
          <p:cNvPr id="134" name="Google Shape;134;p26"/>
          <p:cNvSpPr txBox="1"/>
          <p:nvPr>
            <p:ph idx="1" type="subTitle"/>
          </p:nvPr>
        </p:nvSpPr>
        <p:spPr>
          <a:xfrm>
            <a:off x="311700" y="2033500"/>
            <a:ext cx="8520600" cy="2234400"/>
          </a:xfrm>
          <a:prstGeom prst="rect">
            <a:avLst/>
          </a:prstGeom>
        </p:spPr>
        <p:txBody>
          <a:bodyPr anchorCtr="0" anchor="t" bIns="91425" lIns="91425" spcFirstLastPara="1" rIns="91425" wrap="square" tIns="91425">
            <a:normAutofit/>
          </a:bodyPr>
          <a:lstStyle/>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Team strategy</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Play calling</a:t>
            </a:r>
            <a:endParaRPr sz="3000">
              <a:solidFill>
                <a:schemeClr val="dk1"/>
              </a:solidFill>
              <a:latin typeface="Times New Roman"/>
              <a:ea typeface="Times New Roman"/>
              <a:cs typeface="Times New Roman"/>
              <a:sym typeface="Times New Roman"/>
            </a:endParaRPr>
          </a:p>
          <a:p>
            <a:pPr indent="-419100" lvl="0" marL="457200" rtl="0" algn="l">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Other student-athletes</a:t>
            </a:r>
            <a:endParaRPr sz="30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ph type="ctrTitle"/>
          </p:nvPr>
        </p:nvSpPr>
        <p:spPr>
          <a:xfrm>
            <a:off x="311708" y="-789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4800">
                <a:latin typeface="Times New Roman"/>
                <a:ea typeface="Times New Roman"/>
                <a:cs typeface="Times New Roman"/>
                <a:sym typeface="Times New Roman"/>
              </a:rPr>
              <a:t>IF you have a concern to discuss with a coach, follow this procedure…</a:t>
            </a:r>
            <a:endParaRPr sz="4800">
              <a:latin typeface="Times New Roman"/>
              <a:ea typeface="Times New Roman"/>
              <a:cs typeface="Times New Roman"/>
              <a:sym typeface="Times New Roman"/>
            </a:endParaRPr>
          </a:p>
        </p:txBody>
      </p:sp>
      <p:sp>
        <p:nvSpPr>
          <p:cNvPr id="140" name="Google Shape;140;p27"/>
          <p:cNvSpPr txBox="1"/>
          <p:nvPr>
            <p:ph idx="1" type="subTitle"/>
          </p:nvPr>
        </p:nvSpPr>
        <p:spPr>
          <a:xfrm>
            <a:off x="311700" y="2033500"/>
            <a:ext cx="8520600" cy="2922900"/>
          </a:xfrm>
          <a:prstGeom prst="rect">
            <a:avLst/>
          </a:prstGeom>
        </p:spPr>
        <p:txBody>
          <a:bodyPr anchorCtr="0" anchor="t" bIns="91425" lIns="91425" spcFirstLastPara="1" rIns="91425" wrap="square" tIns="91425">
            <a:normAutofit lnSpcReduction="10000"/>
          </a:bodyPr>
          <a:lstStyle/>
          <a:p>
            <a:pPr indent="-400050" lvl="0" marL="4572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Call to set up an appointment</a:t>
            </a:r>
            <a:endParaRPr sz="2700">
              <a:solidFill>
                <a:schemeClr val="dk1"/>
              </a:solidFill>
              <a:latin typeface="Times New Roman"/>
              <a:ea typeface="Times New Roman"/>
              <a:cs typeface="Times New Roman"/>
              <a:sym typeface="Times New Roman"/>
            </a:endParaRPr>
          </a:p>
          <a:p>
            <a:pPr indent="-400050" lvl="1" marL="914400" rtl="0" algn="l">
              <a:spcBef>
                <a:spcPts val="0"/>
              </a:spcBef>
              <a:spcAft>
                <a:spcPts val="0"/>
              </a:spcAft>
              <a:buClr>
                <a:schemeClr val="dk1"/>
              </a:buClr>
              <a:buSzPts val="2700"/>
              <a:buFont typeface="Times New Roman"/>
              <a:buChar char="○"/>
            </a:pPr>
            <a:r>
              <a:rPr b="1" lang="en" sz="2700">
                <a:solidFill>
                  <a:schemeClr val="dk1"/>
                </a:solidFill>
                <a:latin typeface="Times New Roman"/>
                <a:ea typeface="Times New Roman"/>
                <a:cs typeface="Times New Roman"/>
                <a:sym typeface="Times New Roman"/>
              </a:rPr>
              <a:t>DO NOT confront a coach before or after a contest or practice.  These can be emotional times for both parties and usually do not promote a resolution.</a:t>
            </a:r>
            <a:endParaRPr b="1" sz="2700">
              <a:solidFill>
                <a:schemeClr val="dk1"/>
              </a:solidFill>
              <a:latin typeface="Times New Roman"/>
              <a:ea typeface="Times New Roman"/>
              <a:cs typeface="Times New Roman"/>
              <a:sym typeface="Times New Roman"/>
            </a:endParaRPr>
          </a:p>
          <a:p>
            <a:pPr indent="-400050" lvl="0" marL="4572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If unable to reach the coach, please call the front office or Mr. Sowle directly.</a:t>
            </a:r>
            <a:endParaRPr sz="27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8"/>
          <p:cNvSpPr txBox="1"/>
          <p:nvPr>
            <p:ph type="ctrTitle"/>
          </p:nvPr>
        </p:nvSpPr>
        <p:spPr>
          <a:xfrm>
            <a:off x="311708" y="-8201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latin typeface="Times New Roman"/>
                <a:ea typeface="Times New Roman"/>
                <a:cs typeface="Times New Roman"/>
                <a:sym typeface="Times New Roman"/>
              </a:rPr>
              <a:t>Expectations for Spectators</a:t>
            </a:r>
            <a:endParaRPr sz="4800">
              <a:latin typeface="Times New Roman"/>
              <a:ea typeface="Times New Roman"/>
              <a:cs typeface="Times New Roman"/>
              <a:sym typeface="Times New Roman"/>
            </a:endParaRPr>
          </a:p>
        </p:txBody>
      </p:sp>
      <p:sp>
        <p:nvSpPr>
          <p:cNvPr id="146" name="Google Shape;146;p28"/>
          <p:cNvSpPr txBox="1"/>
          <p:nvPr>
            <p:ph idx="1" type="subTitle"/>
          </p:nvPr>
        </p:nvSpPr>
        <p:spPr>
          <a:xfrm>
            <a:off x="311700" y="1352175"/>
            <a:ext cx="8520600" cy="3641700"/>
          </a:xfrm>
          <a:prstGeom prst="rect">
            <a:avLst/>
          </a:prstGeom>
        </p:spPr>
        <p:txBody>
          <a:bodyPr anchorCtr="0" anchor="t" bIns="91425" lIns="91425" spcFirstLastPara="1" rIns="91425" wrap="square" tIns="91425">
            <a:normAutofit lnSpcReduction="10000"/>
          </a:bodyPr>
          <a:lstStyle/>
          <a:p>
            <a:pPr indent="-400050" lvl="0" marL="4572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Pledge to provide support, care, and encouragement for home and visiting teams</a:t>
            </a:r>
            <a:endParaRPr sz="2700">
              <a:solidFill>
                <a:schemeClr val="dk1"/>
              </a:solidFill>
              <a:latin typeface="Times New Roman"/>
              <a:ea typeface="Times New Roman"/>
              <a:cs typeface="Times New Roman"/>
              <a:sym typeface="Times New Roman"/>
            </a:endParaRPr>
          </a:p>
          <a:p>
            <a:pPr indent="-400050" lvl="0" marL="4572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Maintain positive behavior and attitude</a:t>
            </a:r>
            <a:endParaRPr sz="2700">
              <a:solidFill>
                <a:schemeClr val="dk1"/>
              </a:solidFill>
              <a:latin typeface="Times New Roman"/>
              <a:ea typeface="Times New Roman"/>
              <a:cs typeface="Times New Roman"/>
              <a:sym typeface="Times New Roman"/>
            </a:endParaRPr>
          </a:p>
          <a:p>
            <a:pPr indent="-400050" lvl="0" marL="457200" rtl="0" algn="l">
              <a:spcBef>
                <a:spcPts val="0"/>
              </a:spcBef>
              <a:spcAft>
                <a:spcPts val="0"/>
              </a:spcAft>
              <a:buClr>
                <a:schemeClr val="dk1"/>
              </a:buClr>
              <a:buSzPts val="2700"/>
              <a:buFont typeface="Times New Roman"/>
              <a:buChar char="●"/>
            </a:pPr>
            <a:r>
              <a:rPr lang="en" sz="2700" u="sng">
                <a:solidFill>
                  <a:schemeClr val="dk1"/>
                </a:solidFill>
                <a:latin typeface="Times New Roman"/>
                <a:ea typeface="Times New Roman"/>
                <a:cs typeface="Times New Roman"/>
                <a:sym typeface="Times New Roman"/>
              </a:rPr>
              <a:t>Respect the position and professionalism of game officials</a:t>
            </a:r>
            <a:endParaRPr sz="2700" u="sng">
              <a:solidFill>
                <a:schemeClr val="dk1"/>
              </a:solidFill>
              <a:latin typeface="Times New Roman"/>
              <a:ea typeface="Times New Roman"/>
              <a:cs typeface="Times New Roman"/>
              <a:sym typeface="Times New Roman"/>
            </a:endParaRPr>
          </a:p>
          <a:p>
            <a:pPr indent="-400050" lvl="0" marL="4572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Refrain from yelling criticism or derogatory comments</a:t>
            </a:r>
            <a:endParaRPr sz="2700">
              <a:solidFill>
                <a:schemeClr val="dk1"/>
              </a:solidFill>
              <a:latin typeface="Times New Roman"/>
              <a:ea typeface="Times New Roman"/>
              <a:cs typeface="Times New Roman"/>
              <a:sym typeface="Times New Roman"/>
            </a:endParaRPr>
          </a:p>
          <a:p>
            <a:pPr indent="-400050" lvl="0" marL="4572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Refrain from interfering with coaches</a:t>
            </a:r>
            <a:endParaRPr sz="2700">
              <a:solidFill>
                <a:schemeClr val="dk1"/>
              </a:solidFill>
              <a:latin typeface="Times New Roman"/>
              <a:ea typeface="Times New Roman"/>
              <a:cs typeface="Times New Roman"/>
              <a:sym typeface="Times New Roman"/>
            </a:endParaRPr>
          </a:p>
          <a:p>
            <a:pPr indent="-400050" lvl="0" marL="4572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Respect and accept with dignity the final decisions of officials</a:t>
            </a:r>
            <a:endParaRPr sz="27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9"/>
          <p:cNvSpPr txBox="1"/>
          <p:nvPr>
            <p:ph type="ctrTitle"/>
          </p:nvPr>
        </p:nvSpPr>
        <p:spPr>
          <a:xfrm>
            <a:off x="311708" y="-8201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latin typeface="Times New Roman"/>
                <a:ea typeface="Times New Roman"/>
                <a:cs typeface="Times New Roman"/>
                <a:sym typeface="Times New Roman"/>
              </a:rPr>
              <a:t>Ticket Prices</a:t>
            </a:r>
            <a:endParaRPr sz="4800">
              <a:latin typeface="Times New Roman"/>
              <a:ea typeface="Times New Roman"/>
              <a:cs typeface="Times New Roman"/>
              <a:sym typeface="Times New Roman"/>
            </a:endParaRPr>
          </a:p>
        </p:txBody>
      </p:sp>
      <p:sp>
        <p:nvSpPr>
          <p:cNvPr id="152" name="Google Shape;152;p29"/>
          <p:cNvSpPr txBox="1"/>
          <p:nvPr>
            <p:ph idx="1" type="subTitle"/>
          </p:nvPr>
        </p:nvSpPr>
        <p:spPr>
          <a:xfrm>
            <a:off x="311700" y="1352175"/>
            <a:ext cx="8520600" cy="3641700"/>
          </a:xfrm>
          <a:prstGeom prst="rect">
            <a:avLst/>
          </a:prstGeom>
        </p:spPr>
        <p:txBody>
          <a:bodyPr anchorCtr="0" anchor="t" bIns="91425" lIns="91425" spcFirstLastPara="1" rIns="91425" wrap="square" tIns="91425">
            <a:normAutofit/>
          </a:bodyPr>
          <a:lstStyle/>
          <a:p>
            <a:pPr indent="-400050" lvl="0" marL="4572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We do not charge entry for our spring sports contests!</a:t>
            </a:r>
            <a:endParaRPr sz="2700">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0"/>
          <p:cNvSpPr txBox="1"/>
          <p:nvPr/>
        </p:nvSpPr>
        <p:spPr>
          <a:xfrm>
            <a:off x="200550" y="1048875"/>
            <a:ext cx="8742900" cy="2232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2100" u="sng">
                <a:solidFill>
                  <a:schemeClr val="dk1"/>
                </a:solidFill>
                <a:latin typeface="Times New Roman"/>
                <a:ea typeface="Times New Roman"/>
                <a:cs typeface="Times New Roman"/>
                <a:sym typeface="Times New Roman"/>
              </a:rPr>
              <a:t>An athlete will not be allowed to return to physical activity after a serious illness or injury without written permission of the athlete’s doctor.  The Athletic Trainer can override the doctor’s permission to allow participation if the Athletic Trainer does not believe the athlete is ready.</a:t>
            </a:r>
            <a:r>
              <a:rPr lang="en" sz="2100">
                <a:solidFill>
                  <a:schemeClr val="dk1"/>
                </a:solidFill>
                <a:latin typeface="Times New Roman"/>
                <a:ea typeface="Times New Roman"/>
                <a:cs typeface="Times New Roman"/>
                <a:sym typeface="Times New Roman"/>
              </a:rPr>
              <a:t> </a:t>
            </a:r>
            <a:endParaRPr sz="2100">
              <a:solidFill>
                <a:schemeClr val="dk1"/>
              </a:solidFill>
              <a:latin typeface="Times New Roman"/>
              <a:ea typeface="Times New Roman"/>
              <a:cs typeface="Times New Roman"/>
              <a:sym typeface="Times New Roman"/>
            </a:endParaRPr>
          </a:p>
          <a:p>
            <a:pPr indent="0" lvl="0" marL="0" rtl="0" algn="just">
              <a:spcBef>
                <a:spcPts val="600"/>
              </a:spcBef>
              <a:spcAft>
                <a:spcPts val="0"/>
              </a:spcAft>
              <a:buNone/>
            </a:pPr>
            <a:r>
              <a:t/>
            </a:r>
            <a:endParaRPr sz="1700">
              <a:solidFill>
                <a:schemeClr val="dk1"/>
              </a:solidFill>
              <a:latin typeface="Times New Roman"/>
              <a:ea typeface="Times New Roman"/>
              <a:cs typeface="Times New Roman"/>
              <a:sym typeface="Times New Roman"/>
            </a:endParaRPr>
          </a:p>
          <a:p>
            <a:pPr indent="0" lvl="0" marL="0" rtl="0" algn="just">
              <a:spcBef>
                <a:spcPts val="600"/>
              </a:spcBef>
              <a:spcAft>
                <a:spcPts val="600"/>
              </a:spcAft>
              <a:buNone/>
            </a:pPr>
            <a:r>
              <a:rPr lang="en" sz="2200">
                <a:solidFill>
                  <a:schemeClr val="dk1"/>
                </a:solidFill>
                <a:latin typeface="Times New Roman"/>
                <a:ea typeface="Times New Roman"/>
                <a:cs typeface="Times New Roman"/>
                <a:sym typeface="Times New Roman"/>
              </a:rPr>
              <a:t>Injured Student-Athlete? - Send to Kaylee Goettel </a:t>
            </a:r>
            <a:r>
              <a:rPr lang="en" sz="2200" u="sng">
                <a:solidFill>
                  <a:schemeClr val="hlink"/>
                </a:solidFill>
                <a:latin typeface="Times New Roman"/>
                <a:ea typeface="Times New Roman"/>
                <a:cs typeface="Times New Roman"/>
                <a:sym typeface="Times New Roman"/>
                <a:hlinkClick r:id="rId3"/>
              </a:rPr>
              <a:t>kgoettel@nusd.k12.az.us</a:t>
            </a:r>
            <a:endParaRPr sz="2200">
              <a:solidFill>
                <a:schemeClr val="dk1"/>
              </a:solidFill>
              <a:latin typeface="Times New Roman"/>
              <a:ea typeface="Times New Roman"/>
              <a:cs typeface="Times New Roman"/>
              <a:sym typeface="Times New Roman"/>
            </a:endParaRPr>
          </a:p>
        </p:txBody>
      </p:sp>
      <p:sp>
        <p:nvSpPr>
          <p:cNvPr id="158" name="Google Shape;158;p30"/>
          <p:cNvSpPr txBox="1"/>
          <p:nvPr/>
        </p:nvSpPr>
        <p:spPr>
          <a:xfrm>
            <a:off x="3395250" y="125475"/>
            <a:ext cx="2353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800">
                <a:solidFill>
                  <a:schemeClr val="dk1"/>
                </a:solidFill>
                <a:latin typeface="Garamond"/>
                <a:ea typeface="Garamond"/>
                <a:cs typeface="Garamond"/>
                <a:sym typeface="Garamond"/>
              </a:rPr>
              <a:t>Injured?</a:t>
            </a:r>
            <a:endParaRPr sz="4800">
              <a:solidFill>
                <a:schemeClr val="dk1"/>
              </a:solidFill>
              <a:latin typeface="Garamond"/>
              <a:ea typeface="Garamond"/>
              <a:cs typeface="Garamond"/>
              <a:sym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1"/>
          <p:cNvSpPr txBox="1"/>
          <p:nvPr>
            <p:ph idx="1" type="subTitle"/>
          </p:nvPr>
        </p:nvSpPr>
        <p:spPr>
          <a:xfrm>
            <a:off x="311700" y="233800"/>
            <a:ext cx="8520600" cy="4708200"/>
          </a:xfrm>
          <a:prstGeom prst="rect">
            <a:avLst/>
          </a:prstGeom>
        </p:spPr>
        <p:txBody>
          <a:bodyPr anchorCtr="0" anchor="t" bIns="91425" lIns="91425" spcFirstLastPara="1" rIns="91425" wrap="square" tIns="91425">
            <a:normAutofit fontScale="47500" lnSpcReduction="10000"/>
          </a:bodyPr>
          <a:lstStyle/>
          <a:p>
            <a:pPr indent="-228600" lvl="0" marL="228600" rtl="0" algn="just">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b="1" lang="en" sz="7142">
                <a:solidFill>
                  <a:schemeClr val="dk1"/>
                </a:solidFill>
                <a:latin typeface="Times New Roman"/>
                <a:ea typeface="Times New Roman"/>
                <a:cs typeface="Times New Roman"/>
                <a:sym typeface="Times New Roman"/>
              </a:rPr>
              <a:t>WHAT THE SCHOOL WANTS MOST!</a:t>
            </a:r>
            <a:endParaRPr sz="7142">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381308" lvl="0" marL="457200" rtl="0" algn="just">
              <a:spcBef>
                <a:spcPts val="0"/>
              </a:spcBef>
              <a:spcAft>
                <a:spcPts val="0"/>
              </a:spcAft>
              <a:buClr>
                <a:schemeClr val="dk1"/>
              </a:buClr>
              <a:buSzPct val="100000"/>
              <a:buFont typeface="Noto Sans Symbols"/>
              <a:buChar char="●"/>
            </a:pPr>
            <a:r>
              <a:rPr lang="en" sz="5062">
                <a:solidFill>
                  <a:schemeClr val="dk1"/>
                </a:solidFill>
                <a:latin typeface="Times New Roman"/>
                <a:ea typeface="Times New Roman"/>
                <a:cs typeface="Times New Roman"/>
                <a:sym typeface="Times New Roman"/>
              </a:rPr>
              <a:t>A large turnout at student events.</a:t>
            </a:r>
            <a:endParaRPr sz="5062">
              <a:solidFill>
                <a:schemeClr val="dk1"/>
              </a:solidFill>
              <a:latin typeface="Times New Roman"/>
              <a:ea typeface="Times New Roman"/>
              <a:cs typeface="Times New Roman"/>
              <a:sym typeface="Times New Roman"/>
            </a:endParaRPr>
          </a:p>
          <a:p>
            <a:pPr indent="-381308" lvl="0" marL="457200" rtl="0" algn="just">
              <a:spcBef>
                <a:spcPts val="600"/>
              </a:spcBef>
              <a:spcAft>
                <a:spcPts val="0"/>
              </a:spcAft>
              <a:buClr>
                <a:schemeClr val="dk1"/>
              </a:buClr>
              <a:buSzPct val="100000"/>
              <a:buFont typeface="Noto Sans Symbols"/>
              <a:buChar char="●"/>
            </a:pPr>
            <a:r>
              <a:rPr lang="en" sz="5062">
                <a:solidFill>
                  <a:schemeClr val="dk1"/>
                </a:solidFill>
                <a:latin typeface="Times New Roman"/>
                <a:ea typeface="Times New Roman"/>
                <a:cs typeface="Times New Roman"/>
                <a:sym typeface="Times New Roman"/>
              </a:rPr>
              <a:t>Exemplary sportsmanship from players and fans.</a:t>
            </a:r>
            <a:endParaRPr sz="5062">
              <a:solidFill>
                <a:schemeClr val="dk1"/>
              </a:solidFill>
              <a:latin typeface="Times New Roman"/>
              <a:ea typeface="Times New Roman"/>
              <a:cs typeface="Times New Roman"/>
              <a:sym typeface="Times New Roman"/>
            </a:endParaRPr>
          </a:p>
          <a:p>
            <a:pPr indent="-381308" lvl="0" marL="457200" rtl="0" algn="just">
              <a:spcBef>
                <a:spcPts val="600"/>
              </a:spcBef>
              <a:spcAft>
                <a:spcPts val="0"/>
              </a:spcAft>
              <a:buClr>
                <a:schemeClr val="dk1"/>
              </a:buClr>
              <a:buSzPct val="100000"/>
              <a:buFont typeface="Noto Sans Symbols"/>
              <a:buChar char="●"/>
            </a:pPr>
            <a:r>
              <a:rPr lang="en" sz="5062">
                <a:solidFill>
                  <a:schemeClr val="dk1"/>
                </a:solidFill>
                <a:latin typeface="Times New Roman"/>
                <a:ea typeface="Times New Roman"/>
                <a:cs typeface="Times New Roman"/>
                <a:sym typeface="Times New Roman"/>
              </a:rPr>
              <a:t>To be proud of its teams and fans at contests.</a:t>
            </a:r>
            <a:endParaRPr sz="5062">
              <a:solidFill>
                <a:schemeClr val="dk1"/>
              </a:solidFill>
              <a:latin typeface="Times New Roman"/>
              <a:ea typeface="Times New Roman"/>
              <a:cs typeface="Times New Roman"/>
              <a:sym typeface="Times New Roman"/>
            </a:endParaRPr>
          </a:p>
          <a:p>
            <a:pPr indent="0" lvl="0" marL="0" rtl="0" algn="just">
              <a:spcBef>
                <a:spcPts val="600"/>
              </a:spcBef>
              <a:spcAft>
                <a:spcPts val="0"/>
              </a:spcAft>
              <a:buNone/>
            </a:pPr>
            <a:r>
              <a:t/>
            </a:r>
            <a:endParaRPr sz="2300">
              <a:solidFill>
                <a:schemeClr val="dk1"/>
              </a:solidFill>
              <a:latin typeface="Times New Roman"/>
              <a:ea typeface="Times New Roman"/>
              <a:cs typeface="Times New Roman"/>
              <a:sym typeface="Times New Roman"/>
            </a:endParaRPr>
          </a:p>
          <a:p>
            <a:pPr indent="0" lvl="0" marL="0" rtl="0" algn="just">
              <a:spcBef>
                <a:spcPts val="600"/>
              </a:spcBef>
              <a:spcAft>
                <a:spcPts val="0"/>
              </a:spcAft>
              <a:buNone/>
            </a:pPr>
            <a:r>
              <a:t/>
            </a:r>
            <a:endParaRPr sz="2300">
              <a:solidFill>
                <a:schemeClr val="dk1"/>
              </a:solidFill>
              <a:latin typeface="Times New Roman"/>
              <a:ea typeface="Times New Roman"/>
              <a:cs typeface="Times New Roman"/>
              <a:sym typeface="Times New Roman"/>
            </a:endParaRPr>
          </a:p>
          <a:p>
            <a:pPr indent="0" lvl="0" marL="0" rtl="0" algn="ctr">
              <a:spcBef>
                <a:spcPts val="600"/>
              </a:spcBef>
              <a:spcAft>
                <a:spcPts val="0"/>
              </a:spcAft>
              <a:buNone/>
            </a:pPr>
            <a:r>
              <a:rPr lang="en" sz="7200">
                <a:solidFill>
                  <a:schemeClr val="dk1"/>
                </a:solidFill>
                <a:latin typeface="Times New Roman"/>
                <a:ea typeface="Times New Roman"/>
                <a:cs typeface="Times New Roman"/>
                <a:sym typeface="Times New Roman"/>
              </a:rPr>
              <a:t>GO APACHES!</a:t>
            </a:r>
            <a:endParaRPr sz="7200">
              <a:solidFill>
                <a:schemeClr val="dk1"/>
              </a:solidFill>
              <a:latin typeface="Times New Roman"/>
              <a:ea typeface="Times New Roman"/>
              <a:cs typeface="Times New Roman"/>
              <a:sym typeface="Times New Roman"/>
            </a:endParaRPr>
          </a:p>
          <a:p>
            <a:pPr indent="0" lvl="0" marL="0" rtl="0" algn="ctr">
              <a:spcBef>
                <a:spcPts val="600"/>
              </a:spcBef>
              <a:spcAft>
                <a:spcPts val="0"/>
              </a:spcAft>
              <a:buNone/>
            </a:pPr>
            <a:r>
              <a:rPr lang="en" sz="4800">
                <a:solidFill>
                  <a:schemeClr val="dk1"/>
                </a:solidFill>
                <a:latin typeface="Times New Roman"/>
                <a:ea typeface="Times New Roman"/>
                <a:cs typeface="Times New Roman"/>
                <a:sym typeface="Times New Roman"/>
              </a:rPr>
              <a:t>Check out all events on our new website</a:t>
            </a:r>
            <a:endParaRPr sz="4800">
              <a:solidFill>
                <a:schemeClr val="dk1"/>
              </a:solidFill>
              <a:latin typeface="Times New Roman"/>
              <a:ea typeface="Times New Roman"/>
              <a:cs typeface="Times New Roman"/>
              <a:sym typeface="Times New Roman"/>
            </a:endParaRPr>
          </a:p>
          <a:p>
            <a:pPr indent="0" lvl="0" marL="0" rtl="0" algn="ctr">
              <a:spcBef>
                <a:spcPts val="600"/>
              </a:spcBef>
              <a:spcAft>
                <a:spcPts val="0"/>
              </a:spcAft>
              <a:buNone/>
            </a:pPr>
            <a:r>
              <a:rPr lang="en" sz="4800" u="sng">
                <a:solidFill>
                  <a:schemeClr val="hlink"/>
                </a:solidFill>
                <a:latin typeface="Times New Roman"/>
                <a:ea typeface="Times New Roman"/>
                <a:cs typeface="Times New Roman"/>
                <a:sym typeface="Times New Roman"/>
                <a:hlinkClick r:id="rId3"/>
              </a:rPr>
              <a:t>https://www.nusd.k12.az.us/Page/22#calendar13/20230814/month</a:t>
            </a:r>
            <a:endParaRPr sz="4800">
              <a:solidFill>
                <a:schemeClr val="dk1"/>
              </a:solidFill>
              <a:latin typeface="Times New Roman"/>
              <a:ea typeface="Times New Roman"/>
              <a:cs typeface="Times New Roman"/>
              <a:sym typeface="Times New Roman"/>
            </a:endParaRPr>
          </a:p>
          <a:p>
            <a:pPr indent="0" lvl="0" marL="0" rtl="0" algn="ctr">
              <a:spcBef>
                <a:spcPts val="600"/>
              </a:spcBef>
              <a:spcAft>
                <a:spcPts val="0"/>
              </a:spcAft>
              <a:buNone/>
            </a:pPr>
            <a:r>
              <a:t/>
            </a:r>
            <a:endParaRPr sz="7200">
              <a:solidFill>
                <a:schemeClr val="dk1"/>
              </a:solidFill>
              <a:latin typeface="Times New Roman"/>
              <a:ea typeface="Times New Roman"/>
              <a:cs typeface="Times New Roman"/>
              <a:sym typeface="Times New Roman"/>
            </a:endParaRPr>
          </a:p>
          <a:p>
            <a:pPr indent="0" lvl="0" marL="0" rtl="0" algn="just">
              <a:spcBef>
                <a:spcPts val="60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lgn="just">
              <a:spcBef>
                <a:spcPts val="600"/>
              </a:spcBef>
              <a:spcAft>
                <a:spcPts val="600"/>
              </a:spcAft>
              <a:buNone/>
            </a:pPr>
            <a:r>
              <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0" y="139950"/>
            <a:ext cx="8520600" cy="79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Garamond"/>
                <a:ea typeface="Garamond"/>
                <a:cs typeface="Garamond"/>
                <a:sym typeface="Garamond"/>
              </a:rPr>
              <a:t>STAFF</a:t>
            </a:r>
            <a:endParaRPr sz="4800">
              <a:latin typeface="Garamond"/>
              <a:ea typeface="Garamond"/>
              <a:cs typeface="Garamond"/>
              <a:sym typeface="Garamond"/>
            </a:endParaRPr>
          </a:p>
        </p:txBody>
      </p:sp>
      <p:sp>
        <p:nvSpPr>
          <p:cNvPr id="63" name="Google Shape;63;p14"/>
          <p:cNvSpPr txBox="1"/>
          <p:nvPr>
            <p:ph idx="1" type="subTitle"/>
          </p:nvPr>
        </p:nvSpPr>
        <p:spPr>
          <a:xfrm>
            <a:off x="311700" y="1253250"/>
            <a:ext cx="8520600" cy="3758100"/>
          </a:xfrm>
          <a:prstGeom prst="rect">
            <a:avLst/>
          </a:prstGeom>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1018"/>
              <a:buNone/>
            </a:pPr>
            <a:r>
              <a:rPr lang="en" sz="2889">
                <a:solidFill>
                  <a:schemeClr val="dk1"/>
                </a:solidFill>
                <a:latin typeface="Garamond"/>
                <a:ea typeface="Garamond"/>
                <a:cs typeface="Garamond"/>
                <a:sym typeface="Garamond"/>
              </a:rPr>
              <a:t>Baseball - OJ Favela Jr. </a:t>
            </a:r>
            <a:r>
              <a:rPr lang="en" sz="2889" u="sng">
                <a:solidFill>
                  <a:schemeClr val="hlink"/>
                </a:solidFill>
                <a:latin typeface="Garamond"/>
                <a:ea typeface="Garamond"/>
                <a:cs typeface="Garamond"/>
                <a:sym typeface="Garamond"/>
                <a:hlinkClick r:id="rId3"/>
              </a:rPr>
              <a:t>ofavela.jr@nusd.k12.az.us</a:t>
            </a:r>
            <a:endParaRPr sz="2889">
              <a:solidFill>
                <a:schemeClr val="dk1"/>
              </a:solidFill>
              <a:latin typeface="Garamond"/>
              <a:ea typeface="Garamond"/>
              <a:cs typeface="Garamond"/>
              <a:sym typeface="Garamond"/>
            </a:endParaRPr>
          </a:p>
          <a:p>
            <a:pPr indent="0" lvl="0" marL="0" rtl="0" algn="l">
              <a:spcBef>
                <a:spcPts val="0"/>
              </a:spcBef>
              <a:spcAft>
                <a:spcPts val="0"/>
              </a:spcAft>
              <a:buSzPts val="1018"/>
              <a:buNone/>
            </a:pPr>
            <a:r>
              <a:rPr lang="en" sz="2889">
                <a:solidFill>
                  <a:schemeClr val="dk1"/>
                </a:solidFill>
                <a:latin typeface="Garamond"/>
                <a:ea typeface="Garamond"/>
                <a:cs typeface="Garamond"/>
                <a:sym typeface="Garamond"/>
              </a:rPr>
              <a:t>Softball - Hector Navarro </a:t>
            </a:r>
            <a:r>
              <a:rPr lang="en" sz="2889" u="sng">
                <a:solidFill>
                  <a:schemeClr val="hlink"/>
                </a:solidFill>
                <a:latin typeface="Garamond"/>
                <a:ea typeface="Garamond"/>
                <a:cs typeface="Garamond"/>
                <a:sym typeface="Garamond"/>
                <a:hlinkClick r:id="rId4"/>
              </a:rPr>
              <a:t>hnavarro@nusd.k12.az.us</a:t>
            </a:r>
            <a:endParaRPr sz="2889">
              <a:solidFill>
                <a:schemeClr val="dk1"/>
              </a:solidFill>
              <a:latin typeface="Garamond"/>
              <a:ea typeface="Garamond"/>
              <a:cs typeface="Garamond"/>
              <a:sym typeface="Garamond"/>
            </a:endParaRPr>
          </a:p>
          <a:p>
            <a:pPr indent="0" lvl="0" marL="0" rtl="0" algn="l">
              <a:spcBef>
                <a:spcPts val="0"/>
              </a:spcBef>
              <a:spcAft>
                <a:spcPts val="0"/>
              </a:spcAft>
              <a:buSzPts val="1018"/>
              <a:buNone/>
            </a:pPr>
            <a:r>
              <a:rPr lang="en" sz="2889">
                <a:solidFill>
                  <a:schemeClr val="dk1"/>
                </a:solidFill>
                <a:latin typeface="Garamond"/>
                <a:ea typeface="Garamond"/>
                <a:cs typeface="Garamond"/>
                <a:sym typeface="Garamond"/>
              </a:rPr>
              <a:t>Girls Tennis - Santosh Kumar </a:t>
            </a:r>
            <a:r>
              <a:rPr lang="en" sz="2889" u="sng">
                <a:solidFill>
                  <a:schemeClr val="hlink"/>
                </a:solidFill>
                <a:latin typeface="Garamond"/>
                <a:ea typeface="Garamond"/>
                <a:cs typeface="Garamond"/>
                <a:sym typeface="Garamond"/>
                <a:hlinkClick r:id="rId5"/>
              </a:rPr>
              <a:t>skumar@nusd.k12.az.us</a:t>
            </a:r>
            <a:endParaRPr sz="2889">
              <a:solidFill>
                <a:schemeClr val="dk1"/>
              </a:solidFill>
              <a:latin typeface="Garamond"/>
              <a:ea typeface="Garamond"/>
              <a:cs typeface="Garamond"/>
              <a:sym typeface="Garamond"/>
            </a:endParaRPr>
          </a:p>
          <a:p>
            <a:pPr indent="0" lvl="0" marL="0" rtl="0" algn="l">
              <a:spcBef>
                <a:spcPts val="0"/>
              </a:spcBef>
              <a:spcAft>
                <a:spcPts val="0"/>
              </a:spcAft>
              <a:buSzPts val="1018"/>
              <a:buNone/>
            </a:pPr>
            <a:r>
              <a:rPr lang="en" sz="2889">
                <a:solidFill>
                  <a:schemeClr val="dk1"/>
                </a:solidFill>
                <a:latin typeface="Garamond"/>
                <a:ea typeface="Garamond"/>
                <a:cs typeface="Garamond"/>
                <a:sym typeface="Garamond"/>
              </a:rPr>
              <a:t>Boys Tennis - Jennifer Mada </a:t>
            </a:r>
            <a:r>
              <a:rPr lang="en" sz="2889" u="sng">
                <a:solidFill>
                  <a:schemeClr val="hlink"/>
                </a:solidFill>
                <a:latin typeface="Garamond"/>
                <a:ea typeface="Garamond"/>
                <a:cs typeface="Garamond"/>
                <a:sym typeface="Garamond"/>
                <a:hlinkClick r:id="rId6"/>
              </a:rPr>
              <a:t>jmada@nusd.k12.az.us</a:t>
            </a:r>
            <a:endParaRPr sz="2889">
              <a:solidFill>
                <a:schemeClr val="dk1"/>
              </a:solidFill>
              <a:latin typeface="Garamond"/>
              <a:ea typeface="Garamond"/>
              <a:cs typeface="Garamond"/>
              <a:sym typeface="Garamond"/>
            </a:endParaRPr>
          </a:p>
          <a:p>
            <a:pPr indent="0" lvl="0" marL="0" rtl="0" algn="l">
              <a:spcBef>
                <a:spcPts val="0"/>
              </a:spcBef>
              <a:spcAft>
                <a:spcPts val="0"/>
              </a:spcAft>
              <a:buSzPts val="1018"/>
              <a:buNone/>
            </a:pPr>
            <a:r>
              <a:rPr lang="en" sz="2889">
                <a:solidFill>
                  <a:schemeClr val="dk1"/>
                </a:solidFill>
                <a:latin typeface="Garamond"/>
                <a:ea typeface="Garamond"/>
                <a:cs typeface="Garamond"/>
                <a:sym typeface="Garamond"/>
              </a:rPr>
              <a:t>Track &amp; Field - Leo Federico </a:t>
            </a:r>
            <a:r>
              <a:rPr lang="en" sz="2889" u="sng">
                <a:solidFill>
                  <a:schemeClr val="hlink"/>
                </a:solidFill>
                <a:latin typeface="Garamond"/>
                <a:ea typeface="Garamond"/>
                <a:cs typeface="Garamond"/>
                <a:sym typeface="Garamond"/>
                <a:hlinkClick r:id="rId7"/>
              </a:rPr>
              <a:t>leofederico2@nusd.k12.az.us</a:t>
            </a:r>
            <a:endParaRPr sz="2889">
              <a:solidFill>
                <a:schemeClr val="dk1"/>
              </a:solidFill>
              <a:latin typeface="Garamond"/>
              <a:ea typeface="Garamond"/>
              <a:cs typeface="Garamond"/>
              <a:sym typeface="Garamond"/>
            </a:endParaRPr>
          </a:p>
          <a:p>
            <a:pPr indent="0" lvl="0" marL="0" rtl="0" algn="l">
              <a:spcBef>
                <a:spcPts val="0"/>
              </a:spcBef>
              <a:spcAft>
                <a:spcPts val="0"/>
              </a:spcAft>
              <a:buSzPts val="1018"/>
              <a:buNone/>
            </a:pPr>
            <a:r>
              <a:t/>
            </a:r>
            <a:endParaRPr sz="3489">
              <a:solidFill>
                <a:schemeClr val="dk1"/>
              </a:solidFill>
              <a:latin typeface="Garamond"/>
              <a:ea typeface="Garamond"/>
              <a:cs typeface="Garamond"/>
              <a:sym typeface="Garamond"/>
            </a:endParaRPr>
          </a:p>
          <a:p>
            <a:pPr indent="0" lvl="0" marL="0" rtl="0" algn="ctr">
              <a:spcBef>
                <a:spcPts val="0"/>
              </a:spcBef>
              <a:spcAft>
                <a:spcPts val="0"/>
              </a:spcAft>
              <a:buSzPts val="1018"/>
              <a:buNone/>
            </a:pPr>
            <a:r>
              <a:t/>
            </a:r>
            <a:endParaRPr sz="3489">
              <a:solidFill>
                <a:schemeClr val="dk1"/>
              </a:solidFill>
              <a:latin typeface="Garamond"/>
              <a:ea typeface="Garamond"/>
              <a:cs typeface="Garamond"/>
              <a:sym typeface="Garamond"/>
            </a:endParaRPr>
          </a:p>
          <a:p>
            <a:pPr indent="0" lvl="0" marL="0" rtl="0" algn="l">
              <a:spcBef>
                <a:spcPts val="0"/>
              </a:spcBef>
              <a:spcAft>
                <a:spcPts val="0"/>
              </a:spcAft>
              <a:buSzPts val="1018"/>
              <a:buNone/>
            </a:pPr>
            <a:r>
              <a:t/>
            </a:r>
            <a:endParaRPr b="1" sz="2789">
              <a:solidFill>
                <a:schemeClr val="dk1"/>
              </a:solidFill>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nvSpPr>
        <p:spPr>
          <a:xfrm>
            <a:off x="573300" y="247500"/>
            <a:ext cx="7997400" cy="46485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500"/>
              </a:spcAft>
              <a:buNone/>
            </a:pPr>
            <a:r>
              <a:rPr b="1" lang="en" sz="2900">
                <a:solidFill>
                  <a:schemeClr val="dk1"/>
                </a:solidFill>
                <a:latin typeface="Garamond"/>
                <a:ea typeface="Garamond"/>
                <a:cs typeface="Garamond"/>
                <a:sym typeface="Garamond"/>
              </a:rPr>
              <a:t>The NHS athletic department will focus on building relationships, unifying our approach to achieving a common goal, and building strong character and pride along the way.  Our accomplishments together will not only enrich the school, but serve to enrich the entire Nogales community and Apache family!</a:t>
            </a:r>
            <a:endParaRPr sz="2900">
              <a:solidFill>
                <a:schemeClr val="dk1"/>
              </a:solidFill>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ctrTitle"/>
          </p:nvPr>
        </p:nvSpPr>
        <p:spPr>
          <a:xfrm>
            <a:off x="311700" y="148000"/>
            <a:ext cx="8520600" cy="1037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latin typeface="Garamond"/>
                <a:ea typeface="Garamond"/>
                <a:cs typeface="Garamond"/>
                <a:sym typeface="Garamond"/>
              </a:rPr>
              <a:t>Athletic Packets</a:t>
            </a:r>
            <a:endParaRPr sz="4800">
              <a:latin typeface="Garamond"/>
              <a:ea typeface="Garamond"/>
              <a:cs typeface="Garamond"/>
              <a:sym typeface="Garamond"/>
            </a:endParaRPr>
          </a:p>
        </p:txBody>
      </p:sp>
      <p:sp>
        <p:nvSpPr>
          <p:cNvPr id="74" name="Google Shape;74;p16"/>
          <p:cNvSpPr txBox="1"/>
          <p:nvPr>
            <p:ph idx="1" type="subTitle"/>
          </p:nvPr>
        </p:nvSpPr>
        <p:spPr>
          <a:xfrm>
            <a:off x="498300" y="1096275"/>
            <a:ext cx="8147400" cy="3861600"/>
          </a:xfrm>
          <a:prstGeom prst="rect">
            <a:avLst/>
          </a:prstGeom>
        </p:spPr>
        <p:txBody>
          <a:bodyPr anchorCtr="0" anchor="t" bIns="91425" lIns="91425" spcFirstLastPara="1" rIns="91425" wrap="square" tIns="91425">
            <a:normAutofit fontScale="70000" lnSpcReduction="20000"/>
          </a:bodyPr>
          <a:lstStyle/>
          <a:p>
            <a:pPr indent="-337144" lvl="0" marL="457200" rtl="0" algn="just">
              <a:lnSpc>
                <a:spcPct val="150000"/>
              </a:lnSpc>
              <a:spcBef>
                <a:spcPts val="0"/>
              </a:spcBef>
              <a:spcAft>
                <a:spcPts val="0"/>
              </a:spcAft>
              <a:buClr>
                <a:schemeClr val="dk1"/>
              </a:buClr>
              <a:buSzPct val="90442"/>
              <a:buFont typeface="Times New Roman"/>
              <a:buChar char="●"/>
            </a:pPr>
            <a:r>
              <a:rPr lang="en" sz="2700">
                <a:solidFill>
                  <a:schemeClr val="dk1"/>
                </a:solidFill>
                <a:latin typeface="Times New Roman"/>
                <a:ea typeface="Times New Roman"/>
                <a:cs typeface="Times New Roman"/>
                <a:sym typeface="Times New Roman"/>
              </a:rPr>
              <a:t>Completed athletic packets are submitted to Ms. Lupita Gastelum at the front office</a:t>
            </a:r>
            <a:endParaRPr sz="2700">
              <a:solidFill>
                <a:schemeClr val="dk1"/>
              </a:solidFill>
              <a:latin typeface="Times New Roman"/>
              <a:ea typeface="Times New Roman"/>
              <a:cs typeface="Times New Roman"/>
              <a:sym typeface="Times New Roman"/>
            </a:endParaRPr>
          </a:p>
          <a:p>
            <a:pPr indent="-337144" lvl="1" marL="914400" rtl="0" algn="just">
              <a:lnSpc>
                <a:spcPct val="150000"/>
              </a:lnSpc>
              <a:spcBef>
                <a:spcPts val="0"/>
              </a:spcBef>
              <a:spcAft>
                <a:spcPts val="0"/>
              </a:spcAft>
              <a:buClr>
                <a:schemeClr val="dk1"/>
              </a:buClr>
              <a:buSzPct val="90442"/>
              <a:buFont typeface="Times New Roman"/>
              <a:buChar char="○"/>
            </a:pPr>
            <a:r>
              <a:rPr lang="en" sz="2700">
                <a:solidFill>
                  <a:schemeClr val="dk1"/>
                </a:solidFill>
                <a:latin typeface="Times New Roman"/>
                <a:ea typeface="Times New Roman"/>
                <a:cs typeface="Times New Roman"/>
                <a:sym typeface="Times New Roman"/>
              </a:rPr>
              <a:t>Physical Examination</a:t>
            </a:r>
            <a:endParaRPr sz="2700">
              <a:solidFill>
                <a:schemeClr val="dk1"/>
              </a:solidFill>
              <a:latin typeface="Times New Roman"/>
              <a:ea typeface="Times New Roman"/>
              <a:cs typeface="Times New Roman"/>
              <a:sym typeface="Times New Roman"/>
            </a:endParaRPr>
          </a:p>
          <a:p>
            <a:pPr indent="-337144" lvl="1" marL="914400" rtl="0" algn="just">
              <a:lnSpc>
                <a:spcPct val="150000"/>
              </a:lnSpc>
              <a:spcBef>
                <a:spcPts val="0"/>
              </a:spcBef>
              <a:spcAft>
                <a:spcPts val="0"/>
              </a:spcAft>
              <a:buClr>
                <a:schemeClr val="dk1"/>
              </a:buClr>
              <a:buSzPct val="90442"/>
              <a:buFont typeface="Times New Roman"/>
              <a:buChar char="○"/>
            </a:pPr>
            <a:r>
              <a:rPr lang="en" sz="2700">
                <a:solidFill>
                  <a:schemeClr val="dk1"/>
                </a:solidFill>
                <a:latin typeface="Times New Roman"/>
                <a:ea typeface="Times New Roman"/>
                <a:cs typeface="Times New Roman"/>
                <a:sym typeface="Times New Roman"/>
              </a:rPr>
              <a:t>Consent to treat</a:t>
            </a:r>
            <a:endParaRPr sz="2700">
              <a:solidFill>
                <a:schemeClr val="dk1"/>
              </a:solidFill>
              <a:latin typeface="Times New Roman"/>
              <a:ea typeface="Times New Roman"/>
              <a:cs typeface="Times New Roman"/>
              <a:sym typeface="Times New Roman"/>
            </a:endParaRPr>
          </a:p>
          <a:p>
            <a:pPr indent="-337144" lvl="1" marL="914400" rtl="0" algn="just">
              <a:lnSpc>
                <a:spcPct val="150000"/>
              </a:lnSpc>
              <a:spcBef>
                <a:spcPts val="0"/>
              </a:spcBef>
              <a:spcAft>
                <a:spcPts val="0"/>
              </a:spcAft>
              <a:buClr>
                <a:schemeClr val="dk1"/>
              </a:buClr>
              <a:buSzPct val="90442"/>
              <a:buFont typeface="Times New Roman"/>
              <a:buChar char="○"/>
            </a:pPr>
            <a:r>
              <a:rPr lang="en" sz="2700">
                <a:solidFill>
                  <a:schemeClr val="dk1"/>
                </a:solidFill>
                <a:latin typeface="Times New Roman"/>
                <a:ea typeface="Times New Roman"/>
                <a:cs typeface="Times New Roman"/>
                <a:sym typeface="Times New Roman"/>
              </a:rPr>
              <a:t>Brainbook &amp; Opioid Education</a:t>
            </a:r>
            <a:endParaRPr sz="2700">
              <a:solidFill>
                <a:schemeClr val="dk1"/>
              </a:solidFill>
              <a:latin typeface="Times New Roman"/>
              <a:ea typeface="Times New Roman"/>
              <a:cs typeface="Times New Roman"/>
              <a:sym typeface="Times New Roman"/>
            </a:endParaRPr>
          </a:p>
          <a:p>
            <a:pPr indent="-337144" lvl="1" marL="914400" rtl="0" algn="just">
              <a:lnSpc>
                <a:spcPct val="150000"/>
              </a:lnSpc>
              <a:spcBef>
                <a:spcPts val="0"/>
              </a:spcBef>
              <a:spcAft>
                <a:spcPts val="0"/>
              </a:spcAft>
              <a:buClr>
                <a:schemeClr val="dk1"/>
              </a:buClr>
              <a:buSzPct val="90442"/>
              <a:buFont typeface="Times New Roman"/>
              <a:buChar char="○"/>
            </a:pPr>
            <a:r>
              <a:rPr lang="en" sz="2700">
                <a:solidFill>
                  <a:schemeClr val="dk1"/>
                </a:solidFill>
                <a:latin typeface="Times New Roman"/>
                <a:ea typeface="Times New Roman"/>
                <a:cs typeface="Times New Roman"/>
                <a:sym typeface="Times New Roman"/>
              </a:rPr>
              <a:t>Copy of medical insurance and birth certificate (for all new student-athletes)</a:t>
            </a:r>
            <a:endParaRPr sz="2700">
              <a:solidFill>
                <a:schemeClr val="dk1"/>
              </a:solidFill>
              <a:latin typeface="Times New Roman"/>
              <a:ea typeface="Times New Roman"/>
              <a:cs typeface="Times New Roman"/>
              <a:sym typeface="Times New Roman"/>
            </a:endParaRPr>
          </a:p>
          <a:p>
            <a:pPr indent="-337144" lvl="2" marL="1371600" rtl="0" algn="just">
              <a:lnSpc>
                <a:spcPct val="150000"/>
              </a:lnSpc>
              <a:spcBef>
                <a:spcPts val="0"/>
              </a:spcBef>
              <a:spcAft>
                <a:spcPts val="0"/>
              </a:spcAft>
              <a:buClr>
                <a:schemeClr val="dk1"/>
              </a:buClr>
              <a:buSzPct val="90442"/>
              <a:buFont typeface="Times New Roman"/>
              <a:buChar char="■"/>
            </a:pPr>
            <a:r>
              <a:rPr lang="en" sz="2700">
                <a:solidFill>
                  <a:schemeClr val="dk1"/>
                </a:solidFill>
                <a:latin typeface="Times New Roman"/>
                <a:ea typeface="Times New Roman"/>
                <a:cs typeface="Times New Roman"/>
                <a:sym typeface="Times New Roman"/>
              </a:rPr>
              <a:t>School insurance option available</a:t>
            </a:r>
            <a:endParaRPr sz="27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 sz="2700">
                <a:solidFill>
                  <a:schemeClr val="dk1"/>
                </a:solidFill>
                <a:latin typeface="Times New Roman"/>
                <a:ea typeface="Times New Roman"/>
                <a:cs typeface="Times New Roman"/>
                <a:sym typeface="Times New Roman"/>
              </a:rPr>
              <a:t>AIA Bylaws; Article 15.7 &amp; 15.8</a:t>
            </a:r>
            <a:endParaRPr sz="27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ctrTitle"/>
          </p:nvPr>
        </p:nvSpPr>
        <p:spPr>
          <a:xfrm>
            <a:off x="311700" y="148000"/>
            <a:ext cx="8520600" cy="1037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latin typeface="Garamond"/>
                <a:ea typeface="Garamond"/>
                <a:cs typeface="Garamond"/>
                <a:sym typeface="Garamond"/>
              </a:rPr>
              <a:t>Academic </a:t>
            </a:r>
            <a:r>
              <a:rPr lang="en" sz="4800">
                <a:latin typeface="Garamond"/>
                <a:ea typeface="Garamond"/>
                <a:cs typeface="Garamond"/>
                <a:sym typeface="Garamond"/>
              </a:rPr>
              <a:t>Eligibility</a:t>
            </a:r>
            <a:endParaRPr sz="4800">
              <a:latin typeface="Garamond"/>
              <a:ea typeface="Garamond"/>
              <a:cs typeface="Garamond"/>
              <a:sym typeface="Garamond"/>
            </a:endParaRPr>
          </a:p>
        </p:txBody>
      </p:sp>
      <p:sp>
        <p:nvSpPr>
          <p:cNvPr id="80" name="Google Shape;80;p17"/>
          <p:cNvSpPr txBox="1"/>
          <p:nvPr>
            <p:ph idx="1" type="subTitle"/>
          </p:nvPr>
        </p:nvSpPr>
        <p:spPr>
          <a:xfrm>
            <a:off x="498300" y="1096275"/>
            <a:ext cx="8147400" cy="3861600"/>
          </a:xfrm>
          <a:prstGeom prst="rect">
            <a:avLst/>
          </a:prstGeom>
        </p:spPr>
        <p:txBody>
          <a:bodyPr anchorCtr="0" anchor="t" bIns="91425" lIns="91425" spcFirstLastPara="1" rIns="91425" wrap="square" tIns="91425">
            <a:normAutofit fontScale="70000" lnSpcReduction="20000"/>
          </a:bodyPr>
          <a:lstStyle/>
          <a:p>
            <a:pPr indent="-348615" lvl="0" marL="457200" rtl="0" algn="just">
              <a:lnSpc>
                <a:spcPct val="150000"/>
              </a:lnSpc>
              <a:spcBef>
                <a:spcPts val="0"/>
              </a:spcBef>
              <a:spcAft>
                <a:spcPts val="0"/>
              </a:spcAft>
              <a:buClr>
                <a:schemeClr val="dk1"/>
              </a:buClr>
              <a:buSzPct val="100000"/>
              <a:buFont typeface="Noto Sans Symbols"/>
              <a:buChar char="●"/>
            </a:pPr>
            <a:r>
              <a:rPr lang="en" sz="2700">
                <a:solidFill>
                  <a:schemeClr val="dk1"/>
                </a:solidFill>
                <a:latin typeface="Times New Roman"/>
                <a:ea typeface="Times New Roman"/>
                <a:cs typeface="Times New Roman"/>
                <a:sym typeface="Times New Roman"/>
              </a:rPr>
              <a:t>Students who</a:t>
            </a:r>
            <a:r>
              <a:rPr lang="en" sz="2700">
                <a:solidFill>
                  <a:srgbClr val="FFFF00"/>
                </a:solidFill>
                <a:latin typeface="Times New Roman"/>
                <a:ea typeface="Times New Roman"/>
                <a:cs typeface="Times New Roman"/>
                <a:sym typeface="Times New Roman"/>
              </a:rPr>
              <a:t> </a:t>
            </a:r>
            <a:r>
              <a:rPr lang="en" sz="2700">
                <a:solidFill>
                  <a:schemeClr val="dk1"/>
                </a:solidFill>
                <a:latin typeface="Times New Roman"/>
                <a:ea typeface="Times New Roman"/>
                <a:cs typeface="Times New Roman"/>
                <a:sym typeface="Times New Roman"/>
              </a:rPr>
              <a:t>have one or more failing grades at the end of each two week period will be required to attend mandatory tutoring with the teachers, or teacher from that department, in which they are failing.</a:t>
            </a:r>
            <a:endParaRPr sz="2700">
              <a:solidFill>
                <a:schemeClr val="dk1"/>
              </a:solidFill>
              <a:latin typeface="Times New Roman"/>
              <a:ea typeface="Times New Roman"/>
              <a:cs typeface="Times New Roman"/>
              <a:sym typeface="Times New Roman"/>
            </a:endParaRPr>
          </a:p>
          <a:p>
            <a:pPr indent="-348615" lvl="0" marL="457200" rtl="0" algn="just">
              <a:lnSpc>
                <a:spcPct val="150000"/>
              </a:lnSpc>
              <a:spcBef>
                <a:spcPts val="0"/>
              </a:spcBef>
              <a:spcAft>
                <a:spcPts val="0"/>
              </a:spcAft>
              <a:buClr>
                <a:schemeClr val="dk1"/>
              </a:buClr>
              <a:buSzPct val="100000"/>
              <a:buFont typeface="Noto Sans Symbols"/>
              <a:buChar char="●"/>
            </a:pPr>
            <a:r>
              <a:rPr lang="en" sz="2700">
                <a:solidFill>
                  <a:schemeClr val="dk1"/>
                </a:solidFill>
                <a:latin typeface="Times New Roman"/>
                <a:ea typeface="Times New Roman"/>
                <a:cs typeface="Times New Roman"/>
                <a:sym typeface="Times New Roman"/>
              </a:rPr>
              <a:t>Athletes that do not attend tutoring will become ineligible immediately and remain ineligible until their grades have met the eligibility requirement.</a:t>
            </a:r>
            <a:endParaRPr sz="2700">
              <a:solidFill>
                <a:schemeClr val="dk1"/>
              </a:solidFill>
              <a:latin typeface="Times New Roman"/>
              <a:ea typeface="Times New Roman"/>
              <a:cs typeface="Times New Roman"/>
              <a:sym typeface="Times New Roman"/>
            </a:endParaRPr>
          </a:p>
          <a:p>
            <a:pPr indent="-348615" lvl="0" marL="457200" rtl="0" algn="just">
              <a:lnSpc>
                <a:spcPct val="150000"/>
              </a:lnSpc>
              <a:spcBef>
                <a:spcPts val="0"/>
              </a:spcBef>
              <a:spcAft>
                <a:spcPts val="0"/>
              </a:spcAft>
              <a:buClr>
                <a:schemeClr val="dk1"/>
              </a:buClr>
              <a:buSzPct val="100000"/>
              <a:buFont typeface="Noto Sans Symbols"/>
              <a:buChar char="●"/>
            </a:pPr>
            <a:r>
              <a:rPr lang="en" sz="2700">
                <a:solidFill>
                  <a:schemeClr val="dk1"/>
                </a:solidFill>
                <a:latin typeface="Times New Roman"/>
                <a:ea typeface="Times New Roman"/>
                <a:cs typeface="Times New Roman"/>
                <a:sym typeface="Times New Roman"/>
              </a:rPr>
              <a:t>Students will also become ineligible if they fail a course at a documented grading period (1</a:t>
            </a:r>
            <a:r>
              <a:rPr baseline="30000" lang="en" sz="2700">
                <a:solidFill>
                  <a:schemeClr val="dk1"/>
                </a:solidFill>
                <a:latin typeface="Times New Roman"/>
                <a:ea typeface="Times New Roman"/>
                <a:cs typeface="Times New Roman"/>
                <a:sym typeface="Times New Roman"/>
              </a:rPr>
              <a:t>st</a:t>
            </a:r>
            <a:r>
              <a:rPr lang="en" sz="2700">
                <a:solidFill>
                  <a:schemeClr val="dk1"/>
                </a:solidFill>
                <a:latin typeface="Times New Roman"/>
                <a:ea typeface="Times New Roman"/>
                <a:cs typeface="Times New Roman"/>
                <a:sym typeface="Times New Roman"/>
              </a:rPr>
              <a:t> quarter, 1</a:t>
            </a:r>
            <a:r>
              <a:rPr baseline="30000" lang="en" sz="2700">
                <a:solidFill>
                  <a:schemeClr val="dk1"/>
                </a:solidFill>
                <a:latin typeface="Times New Roman"/>
                <a:ea typeface="Times New Roman"/>
                <a:cs typeface="Times New Roman"/>
                <a:sym typeface="Times New Roman"/>
              </a:rPr>
              <a:t>st</a:t>
            </a:r>
            <a:r>
              <a:rPr lang="en" sz="2700">
                <a:solidFill>
                  <a:schemeClr val="dk1"/>
                </a:solidFill>
                <a:latin typeface="Times New Roman"/>
                <a:ea typeface="Times New Roman"/>
                <a:cs typeface="Times New Roman"/>
                <a:sym typeface="Times New Roman"/>
              </a:rPr>
              <a:t> semester, 3</a:t>
            </a:r>
            <a:r>
              <a:rPr baseline="30000" lang="en" sz="2700">
                <a:solidFill>
                  <a:schemeClr val="dk1"/>
                </a:solidFill>
                <a:latin typeface="Times New Roman"/>
                <a:ea typeface="Times New Roman"/>
                <a:cs typeface="Times New Roman"/>
                <a:sym typeface="Times New Roman"/>
              </a:rPr>
              <a:t>rd</a:t>
            </a:r>
            <a:r>
              <a:rPr lang="en" sz="2700">
                <a:solidFill>
                  <a:schemeClr val="dk1"/>
                </a:solidFill>
                <a:latin typeface="Times New Roman"/>
                <a:ea typeface="Times New Roman"/>
                <a:cs typeface="Times New Roman"/>
                <a:sym typeface="Times New Roman"/>
              </a:rPr>
              <a:t> quarter, 2</a:t>
            </a:r>
            <a:r>
              <a:rPr baseline="30000" lang="en" sz="2700">
                <a:solidFill>
                  <a:schemeClr val="dk1"/>
                </a:solidFill>
                <a:latin typeface="Times New Roman"/>
                <a:ea typeface="Times New Roman"/>
                <a:cs typeface="Times New Roman"/>
                <a:sym typeface="Times New Roman"/>
              </a:rPr>
              <a:t>nd</a:t>
            </a:r>
            <a:r>
              <a:rPr lang="en" sz="2700">
                <a:solidFill>
                  <a:schemeClr val="dk1"/>
                </a:solidFill>
                <a:latin typeface="Times New Roman"/>
                <a:ea typeface="Times New Roman"/>
                <a:cs typeface="Times New Roman"/>
                <a:sym typeface="Times New Roman"/>
              </a:rPr>
              <a:t> semester).</a:t>
            </a:r>
            <a:endParaRPr sz="27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2700">
              <a:solidFill>
                <a:schemeClr val="dk1"/>
              </a:solidFill>
              <a:latin typeface="Times New Roman"/>
              <a:ea typeface="Times New Roman"/>
              <a:cs typeface="Times New Roman"/>
              <a:sym typeface="Times New Roman"/>
            </a:endParaRPr>
          </a:p>
          <a:p>
            <a:pPr indent="-348615" lvl="0" marL="457200" rtl="0" algn="just">
              <a:lnSpc>
                <a:spcPct val="150000"/>
              </a:lnSpc>
              <a:spcBef>
                <a:spcPts val="0"/>
              </a:spcBef>
              <a:spcAft>
                <a:spcPts val="0"/>
              </a:spcAft>
              <a:buClr>
                <a:schemeClr val="dk1"/>
              </a:buClr>
              <a:buSzPct val="100000"/>
              <a:buFont typeface="Times New Roman"/>
              <a:buChar char="●"/>
            </a:pPr>
            <a:r>
              <a:rPr b="1" lang="en" sz="2700">
                <a:solidFill>
                  <a:schemeClr val="dk1"/>
                </a:solidFill>
                <a:latin typeface="Times New Roman"/>
                <a:ea typeface="Times New Roman"/>
                <a:cs typeface="Times New Roman"/>
                <a:sym typeface="Times New Roman"/>
              </a:rPr>
              <a:t>Need tutoring? 5 sessions over a two week period</a:t>
            </a:r>
            <a:endParaRPr b="1" sz="27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ctrTitle"/>
          </p:nvPr>
        </p:nvSpPr>
        <p:spPr>
          <a:xfrm>
            <a:off x="311700" y="148000"/>
            <a:ext cx="8520600" cy="1037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latin typeface="Garamond"/>
                <a:ea typeface="Garamond"/>
                <a:cs typeface="Garamond"/>
                <a:sym typeface="Garamond"/>
              </a:rPr>
              <a:t>Attendance Rule</a:t>
            </a:r>
            <a:endParaRPr sz="4800">
              <a:latin typeface="Garamond"/>
              <a:ea typeface="Garamond"/>
              <a:cs typeface="Garamond"/>
              <a:sym typeface="Garamond"/>
            </a:endParaRPr>
          </a:p>
        </p:txBody>
      </p:sp>
      <p:sp>
        <p:nvSpPr>
          <p:cNvPr id="86" name="Google Shape;86;p18"/>
          <p:cNvSpPr txBox="1"/>
          <p:nvPr>
            <p:ph idx="1" type="subTitle"/>
          </p:nvPr>
        </p:nvSpPr>
        <p:spPr>
          <a:xfrm>
            <a:off x="498300" y="1096275"/>
            <a:ext cx="8147400" cy="3861600"/>
          </a:xfrm>
          <a:prstGeom prst="rect">
            <a:avLst/>
          </a:prstGeom>
        </p:spPr>
        <p:txBody>
          <a:bodyPr anchorCtr="0" anchor="t" bIns="91425" lIns="91425" spcFirstLastPara="1" rIns="91425" wrap="square" tIns="91425">
            <a:normAutofit/>
          </a:bodyPr>
          <a:lstStyle/>
          <a:p>
            <a:pPr indent="-371475" lvl="0" marL="457200" rtl="0" algn="just">
              <a:spcBef>
                <a:spcPts val="0"/>
              </a:spcBef>
              <a:spcAft>
                <a:spcPts val="0"/>
              </a:spcAft>
              <a:buClr>
                <a:schemeClr val="dk1"/>
              </a:buClr>
              <a:buSzPts val="2250"/>
              <a:buFont typeface="Times New Roman"/>
              <a:buChar char="●"/>
            </a:pPr>
            <a:r>
              <a:rPr lang="en" sz="2250">
                <a:solidFill>
                  <a:schemeClr val="dk1"/>
                </a:solidFill>
                <a:latin typeface="Times New Roman"/>
                <a:ea typeface="Times New Roman"/>
                <a:cs typeface="Times New Roman"/>
                <a:sym typeface="Times New Roman"/>
              </a:rPr>
              <a:t>Students must be in attendance at least half of that school day in order to participate in games or practices.</a:t>
            </a:r>
            <a:endParaRPr sz="2250">
              <a:solidFill>
                <a:schemeClr val="dk1"/>
              </a:solidFill>
              <a:latin typeface="Times New Roman"/>
              <a:ea typeface="Times New Roman"/>
              <a:cs typeface="Times New Roman"/>
              <a:sym typeface="Times New Roman"/>
            </a:endParaRPr>
          </a:p>
          <a:p>
            <a:pPr indent="-371475" lvl="0" marL="457200" rtl="0" algn="just">
              <a:spcBef>
                <a:spcPts val="600"/>
              </a:spcBef>
              <a:spcAft>
                <a:spcPts val="0"/>
              </a:spcAft>
              <a:buClr>
                <a:schemeClr val="dk1"/>
              </a:buClr>
              <a:buSzPts val="2250"/>
              <a:buFont typeface="Times New Roman"/>
              <a:buChar char="●"/>
            </a:pPr>
            <a:r>
              <a:rPr lang="en" sz="2250">
                <a:solidFill>
                  <a:schemeClr val="dk1"/>
                </a:solidFill>
                <a:latin typeface="Times New Roman"/>
                <a:ea typeface="Times New Roman"/>
                <a:cs typeface="Times New Roman"/>
                <a:sym typeface="Times New Roman"/>
              </a:rPr>
              <a:t>An unexcused absence from school automatically forfeits participation that day</a:t>
            </a:r>
            <a:endParaRPr sz="2250">
              <a:solidFill>
                <a:schemeClr val="dk1"/>
              </a:solidFill>
              <a:latin typeface="Times New Roman"/>
              <a:ea typeface="Times New Roman"/>
              <a:cs typeface="Times New Roman"/>
              <a:sym typeface="Times New Roman"/>
            </a:endParaRPr>
          </a:p>
          <a:p>
            <a:pPr indent="-371475" lvl="0" marL="457200" rtl="0" algn="just">
              <a:spcBef>
                <a:spcPts val="600"/>
              </a:spcBef>
              <a:spcAft>
                <a:spcPts val="0"/>
              </a:spcAft>
              <a:buClr>
                <a:schemeClr val="dk1"/>
              </a:buClr>
              <a:buSzPts val="2250"/>
              <a:buFont typeface="Times New Roman"/>
              <a:buChar char="●"/>
            </a:pPr>
            <a:r>
              <a:rPr lang="en" sz="2250">
                <a:solidFill>
                  <a:schemeClr val="dk1"/>
                </a:solidFill>
                <a:latin typeface="Times New Roman"/>
                <a:ea typeface="Times New Roman"/>
                <a:cs typeface="Times New Roman"/>
                <a:sym typeface="Times New Roman"/>
              </a:rPr>
              <a:t>Prior notification and/or medical cause for exception</a:t>
            </a:r>
            <a:endParaRPr sz="2250">
              <a:solidFill>
                <a:schemeClr val="dk1"/>
              </a:solidFill>
              <a:latin typeface="Times New Roman"/>
              <a:ea typeface="Times New Roman"/>
              <a:cs typeface="Times New Roman"/>
              <a:sym typeface="Times New Roman"/>
            </a:endParaRPr>
          </a:p>
          <a:p>
            <a:pPr indent="0" lvl="0" marL="0" rtl="0" algn="ctr">
              <a:spcBef>
                <a:spcPts val="6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ctrTitle"/>
          </p:nvPr>
        </p:nvSpPr>
        <p:spPr>
          <a:xfrm>
            <a:off x="311700" y="148000"/>
            <a:ext cx="8520600" cy="1037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latin typeface="Garamond"/>
                <a:ea typeface="Garamond"/>
                <a:cs typeface="Garamond"/>
                <a:sym typeface="Garamond"/>
              </a:rPr>
              <a:t>Nonschool</a:t>
            </a:r>
            <a:r>
              <a:rPr lang="en" sz="4800">
                <a:latin typeface="Garamond"/>
                <a:ea typeface="Garamond"/>
                <a:cs typeface="Garamond"/>
                <a:sym typeface="Garamond"/>
              </a:rPr>
              <a:t> participation</a:t>
            </a:r>
            <a:endParaRPr sz="4800">
              <a:latin typeface="Garamond"/>
              <a:ea typeface="Garamond"/>
              <a:cs typeface="Garamond"/>
              <a:sym typeface="Garamond"/>
            </a:endParaRPr>
          </a:p>
        </p:txBody>
      </p:sp>
      <p:sp>
        <p:nvSpPr>
          <p:cNvPr id="92" name="Google Shape;92;p19"/>
          <p:cNvSpPr txBox="1"/>
          <p:nvPr>
            <p:ph idx="1" type="subTitle"/>
          </p:nvPr>
        </p:nvSpPr>
        <p:spPr>
          <a:xfrm>
            <a:off x="498300" y="1096275"/>
            <a:ext cx="8147400" cy="3861600"/>
          </a:xfrm>
          <a:prstGeom prst="rect">
            <a:avLst/>
          </a:prstGeom>
        </p:spPr>
        <p:txBody>
          <a:bodyPr anchorCtr="0" anchor="t" bIns="91425" lIns="91425" spcFirstLastPara="1" rIns="91425" wrap="square" tIns="91425">
            <a:normAutofit/>
          </a:bodyPr>
          <a:lstStyle/>
          <a:p>
            <a:pPr indent="-371475" lvl="0" marL="457200" rtl="0" algn="just">
              <a:spcBef>
                <a:spcPts val="0"/>
              </a:spcBef>
              <a:spcAft>
                <a:spcPts val="0"/>
              </a:spcAft>
              <a:buClr>
                <a:schemeClr val="dk1"/>
              </a:buClr>
              <a:buSzPts val="2250"/>
              <a:buFont typeface="Times New Roman"/>
              <a:buChar char="●"/>
            </a:pPr>
            <a:r>
              <a:rPr lang="en" sz="2250">
                <a:solidFill>
                  <a:schemeClr val="dk1"/>
                </a:solidFill>
                <a:latin typeface="Times New Roman"/>
                <a:ea typeface="Times New Roman"/>
                <a:cs typeface="Times New Roman"/>
                <a:sym typeface="Times New Roman"/>
              </a:rPr>
              <a:t>A student who is a member of a school team shall not practice, have practiced or compete with any other group, club, organization, association, etc., in that sport during the interscholastic season of competition.</a:t>
            </a:r>
            <a:endParaRPr sz="2250">
              <a:solidFill>
                <a:schemeClr val="dk1"/>
              </a:solidFill>
              <a:latin typeface="Times New Roman"/>
              <a:ea typeface="Times New Roman"/>
              <a:cs typeface="Times New Roman"/>
              <a:sym typeface="Times New Roman"/>
            </a:endParaRPr>
          </a:p>
          <a:p>
            <a:pPr indent="-371475" lvl="0" marL="457200" rtl="0" algn="just">
              <a:spcBef>
                <a:spcPts val="600"/>
              </a:spcBef>
              <a:spcAft>
                <a:spcPts val="0"/>
              </a:spcAft>
              <a:buClr>
                <a:schemeClr val="dk1"/>
              </a:buClr>
              <a:buSzPts val="2250"/>
              <a:buFont typeface="Times New Roman"/>
              <a:buChar char="●"/>
            </a:pPr>
            <a:r>
              <a:rPr lang="en" sz="2250">
                <a:solidFill>
                  <a:schemeClr val="dk1"/>
                </a:solidFill>
                <a:latin typeface="Times New Roman"/>
                <a:ea typeface="Times New Roman"/>
                <a:cs typeface="Times New Roman"/>
                <a:sym typeface="Times New Roman"/>
              </a:rPr>
              <a:t>Private lessons? 1 on 1 sessions are OK!  </a:t>
            </a:r>
            <a:endParaRPr sz="2250">
              <a:solidFill>
                <a:schemeClr val="dk1"/>
              </a:solidFill>
              <a:latin typeface="Times New Roman"/>
              <a:ea typeface="Times New Roman"/>
              <a:cs typeface="Times New Roman"/>
              <a:sym typeface="Times New Roman"/>
            </a:endParaRPr>
          </a:p>
          <a:p>
            <a:pPr indent="-371475" lvl="0" marL="457200" rtl="0" algn="just">
              <a:spcBef>
                <a:spcPts val="600"/>
              </a:spcBef>
              <a:spcAft>
                <a:spcPts val="0"/>
              </a:spcAft>
              <a:buClr>
                <a:schemeClr val="dk1"/>
              </a:buClr>
              <a:buSzPts val="2250"/>
              <a:buFont typeface="Times New Roman"/>
              <a:buChar char="●"/>
            </a:pPr>
            <a:r>
              <a:rPr lang="en" sz="2250">
                <a:solidFill>
                  <a:schemeClr val="dk1"/>
                </a:solidFill>
                <a:latin typeface="Times New Roman"/>
                <a:ea typeface="Times New Roman"/>
                <a:cs typeface="Times New Roman"/>
                <a:sym typeface="Times New Roman"/>
              </a:rPr>
              <a:t>Addition of another student NOT OK!</a:t>
            </a:r>
            <a:endParaRPr sz="2250">
              <a:solidFill>
                <a:schemeClr val="dk1"/>
              </a:solidFill>
              <a:latin typeface="Times New Roman"/>
              <a:ea typeface="Times New Roman"/>
              <a:cs typeface="Times New Roman"/>
              <a:sym typeface="Times New Roman"/>
            </a:endParaRPr>
          </a:p>
          <a:p>
            <a:pPr indent="0" lvl="0" marL="0" rtl="0" algn="ctr">
              <a:spcBef>
                <a:spcPts val="6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ctrTitle"/>
          </p:nvPr>
        </p:nvSpPr>
        <p:spPr>
          <a:xfrm>
            <a:off x="311708" y="-8201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latin typeface="Times New Roman"/>
                <a:ea typeface="Times New Roman"/>
                <a:cs typeface="Times New Roman"/>
                <a:sym typeface="Times New Roman"/>
              </a:rPr>
              <a:t>Equipment</a:t>
            </a:r>
            <a:endParaRPr sz="4800">
              <a:latin typeface="Times New Roman"/>
              <a:ea typeface="Times New Roman"/>
              <a:cs typeface="Times New Roman"/>
              <a:sym typeface="Times New Roman"/>
            </a:endParaRPr>
          </a:p>
        </p:txBody>
      </p:sp>
      <p:sp>
        <p:nvSpPr>
          <p:cNvPr id="98" name="Google Shape;98;p20"/>
          <p:cNvSpPr txBox="1"/>
          <p:nvPr>
            <p:ph idx="1" type="subTitle"/>
          </p:nvPr>
        </p:nvSpPr>
        <p:spPr>
          <a:xfrm>
            <a:off x="311700" y="1337200"/>
            <a:ext cx="8520600" cy="2922900"/>
          </a:xfrm>
          <a:prstGeom prst="rect">
            <a:avLst/>
          </a:prstGeom>
        </p:spPr>
        <p:txBody>
          <a:bodyPr anchorCtr="0" anchor="t" bIns="91425" lIns="91425" spcFirstLastPara="1" rIns="91425" wrap="square" tIns="91425">
            <a:normAutofit lnSpcReduction="10000"/>
          </a:bodyPr>
          <a:lstStyle/>
          <a:p>
            <a:pPr indent="-400050" lvl="0" marL="4572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Equipment NEEDS - Provided by NUSD #1</a:t>
            </a:r>
            <a:endParaRPr sz="2700">
              <a:solidFill>
                <a:schemeClr val="dk1"/>
              </a:solidFill>
              <a:latin typeface="Times New Roman"/>
              <a:ea typeface="Times New Roman"/>
              <a:cs typeface="Times New Roman"/>
              <a:sym typeface="Times New Roman"/>
            </a:endParaRPr>
          </a:p>
          <a:p>
            <a:pPr indent="-400050" lvl="0" marL="4572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Equipment WANTS - Provided by guardian or athlete</a:t>
            </a:r>
            <a:endParaRPr sz="2700">
              <a:solidFill>
                <a:schemeClr val="dk1"/>
              </a:solidFill>
              <a:latin typeface="Times New Roman"/>
              <a:ea typeface="Times New Roman"/>
              <a:cs typeface="Times New Roman"/>
              <a:sym typeface="Times New Roman"/>
            </a:endParaRPr>
          </a:p>
          <a:p>
            <a:pPr indent="-400050" lvl="1" marL="9144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WANTS also purchased through SA’s at coaches discretion</a:t>
            </a:r>
            <a:endParaRPr sz="2700">
              <a:solidFill>
                <a:schemeClr val="dk1"/>
              </a:solidFill>
              <a:latin typeface="Times New Roman"/>
              <a:ea typeface="Times New Roman"/>
              <a:cs typeface="Times New Roman"/>
              <a:sym typeface="Times New Roman"/>
            </a:endParaRPr>
          </a:p>
          <a:p>
            <a:pPr indent="-400050" lvl="0" marL="457200" rtl="0" algn="l">
              <a:spcBef>
                <a:spcPts val="0"/>
              </a:spcBef>
              <a:spcAft>
                <a:spcPts val="0"/>
              </a:spcAft>
              <a:buClr>
                <a:schemeClr val="dk1"/>
              </a:buClr>
              <a:buSzPts val="2700"/>
              <a:buFont typeface="Times New Roman"/>
              <a:buChar char="●"/>
            </a:pPr>
            <a:r>
              <a:rPr b="1" lang="en" sz="2700">
                <a:solidFill>
                  <a:schemeClr val="dk1"/>
                </a:solidFill>
                <a:latin typeface="Times New Roman"/>
                <a:ea typeface="Times New Roman"/>
                <a:cs typeface="Times New Roman"/>
                <a:sym typeface="Times New Roman"/>
              </a:rPr>
              <a:t>Student-Athlete will be charged for any lost, stolen, or unusable uniforms &amp; equipment checked out to them</a:t>
            </a:r>
            <a:endParaRPr b="1" sz="27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ctrTitle"/>
          </p:nvPr>
        </p:nvSpPr>
        <p:spPr>
          <a:xfrm>
            <a:off x="311708" y="-8201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latin typeface="Times New Roman"/>
                <a:ea typeface="Times New Roman"/>
                <a:cs typeface="Times New Roman"/>
                <a:sym typeface="Times New Roman"/>
              </a:rPr>
              <a:t>Transportation</a:t>
            </a:r>
            <a:endParaRPr sz="4800">
              <a:latin typeface="Times New Roman"/>
              <a:ea typeface="Times New Roman"/>
              <a:cs typeface="Times New Roman"/>
              <a:sym typeface="Times New Roman"/>
            </a:endParaRPr>
          </a:p>
        </p:txBody>
      </p:sp>
      <p:sp>
        <p:nvSpPr>
          <p:cNvPr id="104" name="Google Shape;104;p21"/>
          <p:cNvSpPr txBox="1"/>
          <p:nvPr>
            <p:ph idx="1" type="subTitle"/>
          </p:nvPr>
        </p:nvSpPr>
        <p:spPr>
          <a:xfrm>
            <a:off x="311700" y="1337200"/>
            <a:ext cx="8520600" cy="2922900"/>
          </a:xfrm>
          <a:prstGeom prst="rect">
            <a:avLst/>
          </a:prstGeom>
        </p:spPr>
        <p:txBody>
          <a:bodyPr anchorCtr="0" anchor="t" bIns="91425" lIns="91425" spcFirstLastPara="1" rIns="91425" wrap="square" tIns="91425">
            <a:normAutofit lnSpcReduction="10000"/>
          </a:bodyPr>
          <a:lstStyle/>
          <a:p>
            <a:pPr indent="-400050" lvl="0" marL="4572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Provided by Nogales High School</a:t>
            </a:r>
            <a:endParaRPr sz="2700">
              <a:solidFill>
                <a:schemeClr val="dk1"/>
              </a:solidFill>
              <a:latin typeface="Times New Roman"/>
              <a:ea typeface="Times New Roman"/>
              <a:cs typeface="Times New Roman"/>
              <a:sym typeface="Times New Roman"/>
            </a:endParaRPr>
          </a:p>
          <a:p>
            <a:pPr indent="-400050" lvl="1" marL="9144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Students must ride to events with team!</a:t>
            </a:r>
            <a:endParaRPr sz="2700">
              <a:solidFill>
                <a:schemeClr val="dk1"/>
              </a:solidFill>
              <a:latin typeface="Times New Roman"/>
              <a:ea typeface="Times New Roman"/>
              <a:cs typeface="Times New Roman"/>
              <a:sym typeface="Times New Roman"/>
            </a:endParaRPr>
          </a:p>
          <a:p>
            <a:pPr indent="-400050" lvl="1" marL="9144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Parents/Guardians may transport from event with proper documentation</a:t>
            </a:r>
            <a:endParaRPr sz="2700">
              <a:solidFill>
                <a:schemeClr val="dk1"/>
              </a:solidFill>
              <a:latin typeface="Times New Roman"/>
              <a:ea typeface="Times New Roman"/>
              <a:cs typeface="Times New Roman"/>
              <a:sym typeface="Times New Roman"/>
            </a:endParaRPr>
          </a:p>
          <a:p>
            <a:pPr indent="-400050" lvl="1" marL="914400" rtl="0" algn="l">
              <a:spcBef>
                <a:spcPts val="0"/>
              </a:spcBef>
              <a:spcAft>
                <a:spcPts val="0"/>
              </a:spcAft>
              <a:buClr>
                <a:schemeClr val="dk1"/>
              </a:buClr>
              <a:buSzPts val="2700"/>
              <a:buFont typeface="Times New Roman"/>
              <a:buChar char="○"/>
            </a:pPr>
            <a:r>
              <a:rPr lang="en" sz="2700">
                <a:solidFill>
                  <a:schemeClr val="dk1"/>
                </a:solidFill>
                <a:latin typeface="Times New Roman"/>
                <a:ea typeface="Times New Roman"/>
                <a:cs typeface="Times New Roman"/>
                <a:sym typeface="Times New Roman"/>
              </a:rPr>
              <a:t>Pre-Approval is necessary for transportation to an event in event student cannot make it to scheduled spot time</a:t>
            </a:r>
            <a:endParaRPr sz="27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